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58" r:id="rId2"/>
    <p:sldId id="260" r:id="rId3"/>
    <p:sldId id="261" r:id="rId4"/>
    <p:sldId id="262" r:id="rId5"/>
    <p:sldId id="366" r:id="rId6"/>
    <p:sldId id="263" r:id="rId7"/>
    <p:sldId id="264" r:id="rId8"/>
    <p:sldId id="265" r:id="rId9"/>
    <p:sldId id="266" r:id="rId10"/>
    <p:sldId id="273" r:id="rId11"/>
    <p:sldId id="274" r:id="rId12"/>
    <p:sldId id="275" r:id="rId13"/>
    <p:sldId id="277" r:id="rId14"/>
    <p:sldId id="370" r:id="rId15"/>
    <p:sldId id="279" r:id="rId16"/>
    <p:sldId id="280" r:id="rId17"/>
    <p:sldId id="282" r:id="rId18"/>
    <p:sldId id="283" r:id="rId19"/>
    <p:sldId id="284" r:id="rId20"/>
    <p:sldId id="295" r:id="rId21"/>
    <p:sldId id="368" r:id="rId22"/>
    <p:sldId id="297" r:id="rId23"/>
    <p:sldId id="369" r:id="rId24"/>
    <p:sldId id="311" r:id="rId25"/>
    <p:sldId id="312" r:id="rId26"/>
    <p:sldId id="313" r:id="rId27"/>
    <p:sldId id="314" r:id="rId28"/>
    <p:sldId id="315" r:id="rId29"/>
    <p:sldId id="316" r:id="rId30"/>
    <p:sldId id="317" r:id="rId31"/>
    <p:sldId id="37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varScale="1">
        <p:scale>
          <a:sx n="63" d="100"/>
          <a:sy n="63" d="100"/>
        </p:scale>
        <p:origin x="1378" y="43"/>
      </p:cViewPr>
      <p:guideLst>
        <p:guide orient="horz" pos="2160"/>
        <p:guide pos="2880"/>
      </p:guideLst>
    </p:cSldViewPr>
  </p:slideViewPr>
  <p:notesTextViewPr>
    <p:cViewPr>
      <p:scale>
        <a:sx n="1" d="1"/>
        <a:sy n="1" d="1"/>
      </p:scale>
      <p:origin x="0" y="0"/>
    </p:cViewPr>
  </p:notesTextViewPr>
  <p:sorterViewPr>
    <p:cViewPr>
      <p:scale>
        <a:sx n="30" d="100"/>
        <a:sy n="30" d="100"/>
      </p:scale>
      <p:origin x="0" y="0"/>
    </p:cViewPr>
  </p:sorterViewPr>
  <p:notesViewPr>
    <p:cSldViewPr>
      <p:cViewPr varScale="1">
        <p:scale>
          <a:sx n="51" d="100"/>
          <a:sy n="51" d="100"/>
        </p:scale>
        <p:origin x="2693"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A13F9C-6AA9-4C2B-A6EA-EFE3B88A3C8A}" type="datetimeFigureOut">
              <a:rPr lang="en-US" smtClean="0"/>
              <a:t>10/2/2016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21190E5-D3FB-4EEC-B809-6E9099ADC23E}" type="slidenum">
              <a:rPr lang="en-US" smtClean="0"/>
              <a:t>‹#›</a:t>
            </a:fld>
            <a:endParaRPr lang="en-US"/>
          </a:p>
        </p:txBody>
      </p:sp>
    </p:spTree>
    <p:extLst>
      <p:ext uri="{BB962C8B-B14F-4D97-AF65-F5344CB8AC3E}">
        <p14:creationId xmlns:p14="http://schemas.microsoft.com/office/powerpoint/2010/main" val="833608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23C502-8E8A-449E-8160-16D5844B2A9D}" type="datetimeFigureOut">
              <a:rPr lang="en-US" smtClean="0"/>
              <a:pPr/>
              <a:t>10/2/2016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86B74F-92B6-41BC-B640-2A57E3CB166C}" type="slidenum">
              <a:rPr lang="en-US" smtClean="0"/>
              <a:pPr/>
              <a:t>‹#›</a:t>
            </a:fld>
            <a:endParaRPr lang="en-US" dirty="0"/>
          </a:p>
        </p:txBody>
      </p:sp>
    </p:spTree>
    <p:extLst>
      <p:ext uri="{BB962C8B-B14F-4D97-AF65-F5344CB8AC3E}">
        <p14:creationId xmlns:p14="http://schemas.microsoft.com/office/powerpoint/2010/main" val="3109201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400">
                <a:solidFill>
                  <a:schemeClr val="tx1"/>
                </a:solidFill>
                <a:latin typeface="Times" pitchFamily="-109" charset="0"/>
                <a:ea typeface="ＭＳ Ｐゴシック" pitchFamily="-109" charset="-128"/>
              </a:defRPr>
            </a:lvl1pPr>
            <a:lvl2pPr marL="742950" indent="-285750" defTabSz="912813">
              <a:defRPr sz="2400">
                <a:solidFill>
                  <a:schemeClr val="tx1"/>
                </a:solidFill>
                <a:latin typeface="Times" pitchFamily="-109" charset="0"/>
                <a:ea typeface="ＭＳ Ｐゴシック" pitchFamily="-109" charset="-128"/>
              </a:defRPr>
            </a:lvl2pPr>
            <a:lvl3pPr marL="1143000" indent="-228600" defTabSz="912813">
              <a:defRPr sz="2400">
                <a:solidFill>
                  <a:schemeClr val="tx1"/>
                </a:solidFill>
                <a:latin typeface="Times" pitchFamily="-109" charset="0"/>
                <a:ea typeface="ＭＳ Ｐゴシック" pitchFamily="-109" charset="-128"/>
              </a:defRPr>
            </a:lvl3pPr>
            <a:lvl4pPr marL="1600200" indent="-228600" defTabSz="912813">
              <a:defRPr sz="2400">
                <a:solidFill>
                  <a:schemeClr val="tx1"/>
                </a:solidFill>
                <a:latin typeface="Times" pitchFamily="-109" charset="0"/>
                <a:ea typeface="ＭＳ Ｐゴシック" pitchFamily="-109" charset="-128"/>
              </a:defRPr>
            </a:lvl4pPr>
            <a:lvl5pPr marL="2057400" indent="-228600" defTabSz="912813">
              <a:defRPr sz="2400">
                <a:solidFill>
                  <a:schemeClr val="tx1"/>
                </a:solidFill>
                <a:latin typeface="Times" pitchFamily="-109" charset="0"/>
                <a:ea typeface="ＭＳ Ｐゴシック" pitchFamily="-109" charset="-128"/>
              </a:defRPr>
            </a:lvl5pPr>
            <a:lvl6pPr marL="2514600" indent="-228600" defTabSz="912813" eaLnBrk="0" fontAlgn="base" hangingPunct="0">
              <a:spcBef>
                <a:spcPct val="0"/>
              </a:spcBef>
              <a:spcAft>
                <a:spcPct val="0"/>
              </a:spcAft>
              <a:defRPr sz="2400">
                <a:solidFill>
                  <a:schemeClr val="tx1"/>
                </a:solidFill>
                <a:latin typeface="Times" pitchFamily="-109" charset="0"/>
                <a:ea typeface="ＭＳ Ｐゴシック" pitchFamily="-109" charset="-128"/>
              </a:defRPr>
            </a:lvl6pPr>
            <a:lvl7pPr marL="2971800" indent="-228600" defTabSz="912813" eaLnBrk="0" fontAlgn="base" hangingPunct="0">
              <a:spcBef>
                <a:spcPct val="0"/>
              </a:spcBef>
              <a:spcAft>
                <a:spcPct val="0"/>
              </a:spcAft>
              <a:defRPr sz="2400">
                <a:solidFill>
                  <a:schemeClr val="tx1"/>
                </a:solidFill>
                <a:latin typeface="Times" pitchFamily="-109" charset="0"/>
                <a:ea typeface="ＭＳ Ｐゴシック" pitchFamily="-109" charset="-128"/>
              </a:defRPr>
            </a:lvl7pPr>
            <a:lvl8pPr marL="3429000" indent="-228600" defTabSz="912813" eaLnBrk="0" fontAlgn="base" hangingPunct="0">
              <a:spcBef>
                <a:spcPct val="0"/>
              </a:spcBef>
              <a:spcAft>
                <a:spcPct val="0"/>
              </a:spcAft>
              <a:defRPr sz="2400">
                <a:solidFill>
                  <a:schemeClr val="tx1"/>
                </a:solidFill>
                <a:latin typeface="Times" pitchFamily="-109" charset="0"/>
                <a:ea typeface="ＭＳ Ｐゴシック" pitchFamily="-109" charset="-128"/>
              </a:defRPr>
            </a:lvl8pPr>
            <a:lvl9pPr marL="3886200" indent="-228600" defTabSz="912813" eaLnBrk="0" fontAlgn="base" hangingPunct="0">
              <a:spcBef>
                <a:spcPct val="0"/>
              </a:spcBef>
              <a:spcAft>
                <a:spcPct val="0"/>
              </a:spcAft>
              <a:defRPr sz="2400">
                <a:solidFill>
                  <a:schemeClr val="tx1"/>
                </a:solidFill>
                <a:latin typeface="Times" pitchFamily="-109" charset="0"/>
                <a:ea typeface="ＭＳ Ｐゴシック" pitchFamily="-109" charset="-128"/>
              </a:defRPr>
            </a:lvl9pPr>
          </a:lstStyle>
          <a:p>
            <a:fld id="{5F370C0C-71DD-408C-A4BE-C6DF8524DDA4}" type="slidenum">
              <a:rPr lang="en-US" sz="1200" smtClean="0">
                <a:latin typeface="Times New Roman" pitchFamily="18" charset="0"/>
              </a:rPr>
              <a:pPr/>
              <a:t>1</a:t>
            </a:fld>
            <a:endParaRPr lang="en-US" sz="1200" dirty="0">
              <a:latin typeface="Times New Roman" pitchFamily="18" charset="0"/>
            </a:endParaRPr>
          </a:p>
        </p:txBody>
      </p:sp>
      <p:sp>
        <p:nvSpPr>
          <p:cNvPr id="1372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ea typeface="ＭＳ Ｐゴシック" pitchFamily="-109"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514600"/>
            <a:ext cx="9144000" cy="914400"/>
          </a:xfrm>
        </p:spPr>
        <p:txBody>
          <a:bodyPr/>
          <a:lstStyle>
            <a:lvl1pPr>
              <a:defRPr sz="4400"/>
            </a:lvl1pPr>
          </a:lstStyle>
          <a:p>
            <a:r>
              <a:rPr lang="en-US"/>
              <a:t>Click to edit Master title style</a:t>
            </a:r>
          </a:p>
        </p:txBody>
      </p:sp>
      <p:sp>
        <p:nvSpPr>
          <p:cNvPr id="3075" name="Rectangle 3"/>
          <p:cNvSpPr>
            <a:spLocks noGrp="1" noChangeArrowheads="1"/>
          </p:cNvSpPr>
          <p:nvPr>
            <p:ph type="subTitle" idx="1"/>
          </p:nvPr>
        </p:nvSpPr>
        <p:spPr>
          <a:xfrm>
            <a:off x="0" y="3479800"/>
            <a:ext cx="9144000" cy="635000"/>
          </a:xfrm>
        </p:spPr>
        <p:txBody>
          <a:bodyPr/>
          <a:lstStyle>
            <a:lvl1pPr marL="0" indent="0" algn="ctr">
              <a:buFontTx/>
              <a:buNone/>
              <a:defRPr sz="2400"/>
            </a:lvl1pPr>
          </a:lstStyle>
          <a:p>
            <a:r>
              <a:rPr lang="en-US"/>
              <a:t>Click to edit Master subtitle style</a:t>
            </a:r>
          </a:p>
        </p:txBody>
      </p:sp>
      <p:sp>
        <p:nvSpPr>
          <p:cNvPr id="4" name="Date Placeholder 3"/>
          <p:cNvSpPr>
            <a:spLocks noGrp="1" noChangeArrowheads="1"/>
          </p:cNvSpPr>
          <p:nvPr>
            <p:ph type="dt" sz="half" idx="10"/>
          </p:nvPr>
        </p:nvSpPr>
        <p:spPr bwMode="auto">
          <a:xfrm>
            <a:off x="0" y="6629400"/>
            <a:ext cx="1905000" cy="2286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000" b="1"/>
            </a:lvl1pPr>
          </a:lstStyle>
          <a:p>
            <a:pPr fontAlgn="base">
              <a:spcBef>
                <a:spcPct val="0"/>
              </a:spcBef>
              <a:spcAft>
                <a:spcPct val="0"/>
              </a:spcAft>
              <a:defRPr/>
            </a:pPr>
            <a:endParaRPr lang="en-US" dirty="0">
              <a:solidFill>
                <a:srgbClr val="000000"/>
              </a:solidFill>
              <a:latin typeface="Arial" charset="0"/>
              <a:ea typeface="ＭＳ Ｐゴシック" pitchFamily="-65" charset="-128"/>
            </a:endParaRPr>
          </a:p>
        </p:txBody>
      </p:sp>
      <p:sp>
        <p:nvSpPr>
          <p:cNvPr id="5" name="Footer Placeholder 4"/>
          <p:cNvSpPr>
            <a:spLocks noGrp="1" noChangeArrowheads="1"/>
          </p:cNvSpPr>
          <p:nvPr>
            <p:ph type="ftr" sz="quarter" idx="11"/>
          </p:nvPr>
        </p:nvSpPr>
        <p:spPr bwMode="auto">
          <a:xfrm>
            <a:off x="3124200" y="6629400"/>
            <a:ext cx="2895600" cy="2286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b="1"/>
            </a:lvl1pPr>
          </a:lstStyle>
          <a:p>
            <a:pPr fontAlgn="base">
              <a:spcBef>
                <a:spcPct val="0"/>
              </a:spcBef>
              <a:spcAft>
                <a:spcPct val="0"/>
              </a:spcAft>
              <a:defRPr/>
            </a:pPr>
            <a:endParaRPr lang="en-US" dirty="0">
              <a:solidFill>
                <a:srgbClr val="000000"/>
              </a:solidFill>
              <a:latin typeface="Arial" charset="0"/>
              <a:ea typeface="ＭＳ Ｐゴシック" pitchFamily="-65" charset="-128"/>
            </a:endParaRPr>
          </a:p>
        </p:txBody>
      </p:sp>
      <p:sp>
        <p:nvSpPr>
          <p:cNvPr id="6" name="Slide Number Placeholder 5"/>
          <p:cNvSpPr>
            <a:spLocks noGrp="1" noChangeArrowheads="1"/>
          </p:cNvSpPr>
          <p:nvPr>
            <p:ph type="sldNum" sz="quarter" idx="12"/>
          </p:nvPr>
        </p:nvSpPr>
        <p:spPr bwMode="auto">
          <a:xfrm>
            <a:off x="7239000" y="6629400"/>
            <a:ext cx="1905000" cy="2286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b="1"/>
            </a:lvl1pPr>
          </a:lstStyle>
          <a:p>
            <a:pPr fontAlgn="base">
              <a:spcBef>
                <a:spcPct val="0"/>
              </a:spcBef>
              <a:spcAft>
                <a:spcPct val="0"/>
              </a:spcAft>
              <a:defRPr/>
            </a:pPr>
            <a:fld id="{25B10B30-7B8A-46F9-972E-62257D181A1E}" type="slidenum">
              <a:rPr lang="en-US">
                <a:solidFill>
                  <a:srgbClr val="000000"/>
                </a:solidFill>
                <a:latin typeface="Arial" charset="0"/>
                <a:ea typeface="ＭＳ Ｐゴシック" pitchFamily="-65" charset="-128"/>
              </a:rPr>
              <a:pPr fontAlgn="base">
                <a:spcBef>
                  <a:spcPct val="0"/>
                </a:spcBef>
                <a:spcAft>
                  <a:spcPct val="0"/>
                </a:spcAft>
                <a:defRPr/>
              </a:pPr>
              <a:t>‹#›</a:t>
            </a:fld>
            <a:endParaRPr lang="en-US" dirty="0">
              <a:solidFill>
                <a:srgbClr val="000000"/>
              </a:solidFill>
              <a:latin typeface="Arial" charset="0"/>
              <a:ea typeface="ＭＳ Ｐゴシック" pitchFamily="-65" charset="-128"/>
            </a:endParaRPr>
          </a:p>
        </p:txBody>
      </p:sp>
    </p:spTree>
    <p:extLst>
      <p:ext uri="{BB962C8B-B14F-4D97-AF65-F5344CB8AC3E}">
        <p14:creationId xmlns:p14="http://schemas.microsoft.com/office/powerpoint/2010/main" val="2978513092"/>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7899565"/>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2" y="304800"/>
            <a:ext cx="2247900" cy="6248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2" y="304800"/>
            <a:ext cx="6591300" cy="624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05777184"/>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762000"/>
          </a:xfrm>
        </p:spPr>
        <p:txBody>
          <a:bodyPr/>
          <a:lstStyle/>
          <a:p>
            <a:r>
              <a:rPr lang="en-US"/>
              <a:t>Click to edit Master title style</a:t>
            </a:r>
          </a:p>
        </p:txBody>
      </p:sp>
      <p:sp>
        <p:nvSpPr>
          <p:cNvPr id="3" name="Text Placeholder 2"/>
          <p:cNvSpPr>
            <a:spLocks noGrp="1"/>
          </p:cNvSpPr>
          <p:nvPr>
            <p:ph type="body" sz="half" idx="1"/>
          </p:nvPr>
        </p:nvSpPr>
        <p:spPr>
          <a:xfrm>
            <a:off x="1600202" y="1524000"/>
            <a:ext cx="36957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2" y="1524000"/>
            <a:ext cx="36957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7958349"/>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553526"/>
      </p:ext>
    </p:extLst>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a:t>Click to edit Master title style</a:t>
            </a:r>
          </a:p>
        </p:txBody>
      </p:sp>
      <p:sp>
        <p:nvSpPr>
          <p:cNvPr id="3" name="ClipArt Placeholder 2"/>
          <p:cNvSpPr>
            <a:spLocks noGrp="1"/>
          </p:cNvSpPr>
          <p:nvPr>
            <p:ph type="clipArt" sz="half" idx="1"/>
          </p:nvPr>
        </p:nvSpPr>
        <p:spPr>
          <a:xfrm>
            <a:off x="685800" y="1828800"/>
            <a:ext cx="3771900" cy="3657600"/>
          </a:xfrm>
        </p:spPr>
        <p:txBody>
          <a:bodyPr>
            <a:normAutofit/>
          </a:bodyPr>
          <a:lstStyle/>
          <a:p>
            <a:pPr lvl="0"/>
            <a:endParaRPr lang="en-US" noProof="0" dirty="0"/>
          </a:p>
        </p:txBody>
      </p:sp>
      <p:sp>
        <p:nvSpPr>
          <p:cNvPr id="4" name="Text Placeholder 3"/>
          <p:cNvSpPr>
            <a:spLocks noGrp="1"/>
          </p:cNvSpPr>
          <p:nvPr>
            <p:ph type="body" sz="half" idx="2"/>
          </p:nvPr>
        </p:nvSpPr>
        <p:spPr>
          <a:xfrm>
            <a:off x="46101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6"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dirty="0"/>
          </a:p>
        </p:txBody>
      </p:sp>
      <p:sp>
        <p:nvSpPr>
          <p:cNvPr id="7"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69CC5EDA-54A0-4892-87EA-0D4C8BA4078D}" type="slidenum">
              <a:rPr lang="en-US"/>
              <a:pPr>
                <a:defRPr/>
              </a:pPr>
              <a:t>‹#›</a:t>
            </a:fld>
            <a:endParaRPr lang="en-US" dirty="0"/>
          </a:p>
        </p:txBody>
      </p:sp>
    </p:spTree>
    <p:extLst>
      <p:ext uri="{BB962C8B-B14F-4D97-AF65-F5344CB8AC3E}">
        <p14:creationId xmlns:p14="http://schemas.microsoft.com/office/powerpoint/2010/main" val="2223526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762000"/>
          </a:xfrm>
        </p:spPr>
        <p:txBody>
          <a:bodyPr/>
          <a:lstStyle/>
          <a:p>
            <a:r>
              <a:rPr lang="en-US"/>
              <a:t>Click to edit Master title style</a:t>
            </a:r>
          </a:p>
        </p:txBody>
      </p:sp>
      <p:sp>
        <p:nvSpPr>
          <p:cNvPr id="3" name="Text Placeholder 2"/>
          <p:cNvSpPr>
            <a:spLocks noGrp="1"/>
          </p:cNvSpPr>
          <p:nvPr>
            <p:ph type="body" sz="half" idx="1"/>
          </p:nvPr>
        </p:nvSpPr>
        <p:spPr>
          <a:xfrm>
            <a:off x="1600200" y="1524000"/>
            <a:ext cx="36957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448300" y="1524000"/>
            <a:ext cx="3695700" cy="243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448300" y="4114800"/>
            <a:ext cx="3695700" cy="243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4846848"/>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7999838"/>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545523979"/>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00202" y="1524000"/>
            <a:ext cx="36957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2" y="1524000"/>
            <a:ext cx="36957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50351341"/>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2419476"/>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1857848"/>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9547428"/>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96523888"/>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77068750"/>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cstate="print"/>
          <a:srcRect/>
          <a:stretch>
            <a:fillRect/>
          </a:stretch>
        </a:blip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1600200" y="1524000"/>
            <a:ext cx="75438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1" name="Rectangle 2"/>
          <p:cNvSpPr>
            <a:spLocks noGrp="1" noChangeArrowheads="1"/>
          </p:cNvSpPr>
          <p:nvPr>
            <p:ph type="title"/>
          </p:nvPr>
        </p:nvSpPr>
        <p:spPr bwMode="auto">
          <a:xfrm>
            <a:off x="152400" y="304800"/>
            <a:ext cx="8763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pic>
        <p:nvPicPr>
          <p:cNvPr id="2052" name="Picture 34" descr="FCMAT-Logo"/>
          <p:cNvPicPr>
            <a:picLocks noChangeAspect="1" noChangeArrowheads="1"/>
          </p:cNvPicPr>
          <p:nvPr/>
        </p:nvPicPr>
        <p:blipFill>
          <a:blip r:embed="rId18" cstate="print">
            <a:lum bright="-6000"/>
          </a:blip>
          <a:srcRect/>
          <a:stretch>
            <a:fillRect/>
          </a:stretch>
        </p:blipFill>
        <p:spPr bwMode="auto">
          <a:xfrm>
            <a:off x="6191250" y="5334000"/>
            <a:ext cx="2952750" cy="1287463"/>
          </a:xfrm>
          <a:prstGeom prst="rect">
            <a:avLst/>
          </a:prstGeom>
          <a:noFill/>
          <a:ln w="9525">
            <a:noFill/>
            <a:miter lim="800000"/>
            <a:headEnd/>
            <a:tailEnd/>
          </a:ln>
        </p:spPr>
      </p:pic>
    </p:spTree>
    <p:extLst>
      <p:ext uri="{BB962C8B-B14F-4D97-AF65-F5344CB8AC3E}">
        <p14:creationId xmlns:p14="http://schemas.microsoft.com/office/powerpoint/2010/main" val="4226244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5" r:id="rId14"/>
    <p:sldLayoutId id="2147483676" r:id="rId15"/>
  </p:sldLayoutIdLst>
  <p:transition>
    <p:fade thruBlk="1"/>
  </p:transition>
  <p:hf hdr="0" ftr="0" dt="0"/>
  <p:txStyles>
    <p:titleStyle>
      <a:lvl1pPr algn="ctr" rtl="0" eaLnBrk="1" fontAlgn="base" hangingPunct="1">
        <a:spcBef>
          <a:spcPct val="0"/>
        </a:spcBef>
        <a:spcAft>
          <a:spcPct val="0"/>
        </a:spcAft>
        <a:defRPr sz="3600" b="1">
          <a:solidFill>
            <a:schemeClr val="tx2"/>
          </a:solidFill>
          <a:latin typeface="+mj-lt"/>
          <a:ea typeface="ＭＳ Ｐゴシック" pitchFamily="-65" charset="-128"/>
          <a:cs typeface="ＭＳ Ｐゴシック" pitchFamily="-65" charset="-128"/>
        </a:defRPr>
      </a:lvl1pPr>
      <a:lvl2pPr algn="ctr" rtl="0" eaLnBrk="1" fontAlgn="base" hangingPunct="1">
        <a:spcBef>
          <a:spcPct val="0"/>
        </a:spcBef>
        <a:spcAft>
          <a:spcPct val="0"/>
        </a:spcAft>
        <a:defRPr sz="3600" b="1">
          <a:solidFill>
            <a:schemeClr val="tx2"/>
          </a:solidFill>
          <a:latin typeface="Arial Narrow" pitchFamily="34" charset="0"/>
          <a:ea typeface="ＭＳ Ｐゴシック" pitchFamily="-65" charset="-128"/>
          <a:cs typeface="ＭＳ Ｐゴシック" pitchFamily="-65" charset="-128"/>
        </a:defRPr>
      </a:lvl2pPr>
      <a:lvl3pPr algn="ctr" rtl="0" eaLnBrk="1" fontAlgn="base" hangingPunct="1">
        <a:spcBef>
          <a:spcPct val="0"/>
        </a:spcBef>
        <a:spcAft>
          <a:spcPct val="0"/>
        </a:spcAft>
        <a:defRPr sz="3600" b="1">
          <a:solidFill>
            <a:schemeClr val="tx2"/>
          </a:solidFill>
          <a:latin typeface="Arial Narrow" pitchFamily="34" charset="0"/>
          <a:ea typeface="ＭＳ Ｐゴシック" pitchFamily="-65" charset="-128"/>
          <a:cs typeface="ＭＳ Ｐゴシック" pitchFamily="-65" charset="-128"/>
        </a:defRPr>
      </a:lvl3pPr>
      <a:lvl4pPr algn="ctr" rtl="0" eaLnBrk="1" fontAlgn="base" hangingPunct="1">
        <a:spcBef>
          <a:spcPct val="0"/>
        </a:spcBef>
        <a:spcAft>
          <a:spcPct val="0"/>
        </a:spcAft>
        <a:defRPr sz="3600" b="1">
          <a:solidFill>
            <a:schemeClr val="tx2"/>
          </a:solidFill>
          <a:latin typeface="Arial Narrow" pitchFamily="34" charset="0"/>
          <a:ea typeface="ＭＳ Ｐゴシック" pitchFamily="-65" charset="-128"/>
          <a:cs typeface="ＭＳ Ｐゴシック" pitchFamily="-65" charset="-128"/>
        </a:defRPr>
      </a:lvl4pPr>
      <a:lvl5pPr algn="ctr" rtl="0" eaLnBrk="1" fontAlgn="base" hangingPunct="1">
        <a:spcBef>
          <a:spcPct val="0"/>
        </a:spcBef>
        <a:spcAft>
          <a:spcPct val="0"/>
        </a:spcAft>
        <a:defRPr sz="3600" b="1">
          <a:solidFill>
            <a:schemeClr val="tx2"/>
          </a:solidFill>
          <a:latin typeface="Arial Narrow" pitchFamily="34" charset="0"/>
          <a:ea typeface="ＭＳ Ｐゴシック" pitchFamily="-65" charset="-128"/>
          <a:cs typeface="ＭＳ Ｐゴシック" pitchFamily="-65" charset="-128"/>
        </a:defRPr>
      </a:lvl5pPr>
      <a:lvl6pPr marL="457200" algn="ctr" rtl="0" eaLnBrk="1" fontAlgn="base" hangingPunct="1">
        <a:spcBef>
          <a:spcPct val="0"/>
        </a:spcBef>
        <a:spcAft>
          <a:spcPct val="0"/>
        </a:spcAft>
        <a:defRPr sz="3600" b="1">
          <a:solidFill>
            <a:schemeClr val="tx2"/>
          </a:solidFill>
          <a:latin typeface="Arial Narrow" pitchFamily="34" charset="0"/>
        </a:defRPr>
      </a:lvl6pPr>
      <a:lvl7pPr marL="914400" algn="ctr" rtl="0" eaLnBrk="1" fontAlgn="base" hangingPunct="1">
        <a:spcBef>
          <a:spcPct val="0"/>
        </a:spcBef>
        <a:spcAft>
          <a:spcPct val="0"/>
        </a:spcAft>
        <a:defRPr sz="3600" b="1">
          <a:solidFill>
            <a:schemeClr val="tx2"/>
          </a:solidFill>
          <a:latin typeface="Arial Narrow" pitchFamily="34" charset="0"/>
        </a:defRPr>
      </a:lvl7pPr>
      <a:lvl8pPr marL="1371600" algn="ctr" rtl="0" eaLnBrk="1" fontAlgn="base" hangingPunct="1">
        <a:spcBef>
          <a:spcPct val="0"/>
        </a:spcBef>
        <a:spcAft>
          <a:spcPct val="0"/>
        </a:spcAft>
        <a:defRPr sz="3600" b="1">
          <a:solidFill>
            <a:schemeClr val="tx2"/>
          </a:solidFill>
          <a:latin typeface="Arial Narrow" pitchFamily="34" charset="0"/>
        </a:defRPr>
      </a:lvl8pPr>
      <a:lvl9pPr marL="1828800" algn="ctr" rtl="0" eaLnBrk="1" fontAlgn="base" hangingPunct="1">
        <a:spcBef>
          <a:spcPct val="0"/>
        </a:spcBef>
        <a:spcAft>
          <a:spcPct val="0"/>
        </a:spcAft>
        <a:defRPr sz="3600" b="1">
          <a:solidFill>
            <a:schemeClr val="tx2"/>
          </a:solidFill>
          <a:latin typeface="Arial Narrow"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1" fontAlgn="base" hangingPunct="1">
        <a:spcBef>
          <a:spcPct val="20000"/>
        </a:spcBef>
        <a:spcAft>
          <a:spcPct val="0"/>
        </a:spcAft>
        <a:buChar char="•"/>
        <a:defRPr sz="2600">
          <a:solidFill>
            <a:schemeClr val="tx1"/>
          </a:solidFill>
          <a:latin typeface="+mn-lt"/>
          <a:ea typeface="ＭＳ Ｐゴシック" pitchFamily="-65"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1" fontAlgn="base" hangingPunct="1">
        <a:spcBef>
          <a:spcPct val="20000"/>
        </a:spcBef>
        <a:spcAft>
          <a:spcPct val="0"/>
        </a:spcAft>
        <a:buChar char="•"/>
        <a:defRPr sz="2200">
          <a:solidFill>
            <a:schemeClr val="tx1"/>
          </a:solidFill>
          <a:latin typeface="+mn-lt"/>
          <a:ea typeface="ＭＳ Ｐゴシック" pitchFamily="-65"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caag.state.ca.us/" TargetMode="Externa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1143000" y="3048000"/>
            <a:ext cx="7620000" cy="2209800"/>
          </a:xfrm>
        </p:spPr>
        <p:txBody>
          <a:bodyPr/>
          <a:lstStyle/>
          <a:p>
            <a:pPr algn="ctr" eaLnBrk="1" hangingPunct="1">
              <a:lnSpc>
                <a:spcPct val="80000"/>
              </a:lnSpc>
              <a:buFontTx/>
              <a:buNone/>
            </a:pPr>
            <a:endParaRPr lang="en-US" sz="2400" dirty="0">
              <a:solidFill>
                <a:srgbClr val="000099"/>
              </a:solidFill>
              <a:ea typeface="ＭＳ Ｐゴシック" pitchFamily="-109" charset="-128"/>
            </a:endParaRPr>
          </a:p>
          <a:p>
            <a:pPr algn="ctr" eaLnBrk="1" hangingPunct="1">
              <a:lnSpc>
                <a:spcPct val="80000"/>
              </a:lnSpc>
              <a:buFontTx/>
              <a:buNone/>
            </a:pPr>
            <a:endParaRPr lang="en-US" sz="2400" dirty="0">
              <a:solidFill>
                <a:srgbClr val="000099"/>
              </a:solidFill>
              <a:ea typeface="ＭＳ Ｐゴシック" pitchFamily="-109" charset="-128"/>
            </a:endParaRPr>
          </a:p>
          <a:p>
            <a:pPr algn="ctr" eaLnBrk="1" hangingPunct="1">
              <a:lnSpc>
                <a:spcPct val="80000"/>
              </a:lnSpc>
              <a:buFontTx/>
              <a:buNone/>
            </a:pPr>
            <a:r>
              <a:rPr lang="en-US" sz="5400" b="1" dirty="0">
                <a:solidFill>
                  <a:schemeClr val="accent2"/>
                </a:solidFill>
                <a:ea typeface="ＭＳ Ｐゴシック" pitchFamily="-109" charset="-128"/>
              </a:rPr>
              <a:t>Associated Student Body</a:t>
            </a:r>
          </a:p>
          <a:p>
            <a:pPr algn="ctr" eaLnBrk="1" hangingPunct="1">
              <a:lnSpc>
                <a:spcPct val="80000"/>
              </a:lnSpc>
              <a:buFontTx/>
              <a:buNone/>
            </a:pPr>
            <a:endParaRPr lang="en-US" sz="2000" dirty="0">
              <a:ea typeface="ＭＳ Ｐゴシック" pitchFamily="-109" charset="-128"/>
            </a:endParaRPr>
          </a:p>
          <a:p>
            <a:pPr algn="ctr" eaLnBrk="1" hangingPunct="1">
              <a:lnSpc>
                <a:spcPct val="80000"/>
              </a:lnSpc>
              <a:buFontTx/>
              <a:buNone/>
            </a:pPr>
            <a:endParaRPr lang="en-US" sz="2000" dirty="0">
              <a:solidFill>
                <a:srgbClr val="000099"/>
              </a:solidFill>
              <a:ea typeface="ＭＳ Ｐゴシック" pitchFamily="-109" charset="-128"/>
            </a:endParaRPr>
          </a:p>
          <a:p>
            <a:pPr algn="ctr" eaLnBrk="1" hangingPunct="1">
              <a:lnSpc>
                <a:spcPct val="80000"/>
              </a:lnSpc>
              <a:buFontTx/>
              <a:buNone/>
            </a:pPr>
            <a:endParaRPr lang="en-US" sz="2000" dirty="0">
              <a:ea typeface="ＭＳ Ｐゴシック" pitchFamily="-109" charset="-128"/>
            </a:endParaRPr>
          </a:p>
          <a:p>
            <a:pPr>
              <a:buFontTx/>
              <a:buNone/>
            </a:pPr>
            <a:r>
              <a:rPr lang="en-US" sz="2400" dirty="0">
                <a:ea typeface="ＭＳ Ｐゴシック" pitchFamily="-109" charset="-128"/>
              </a:rPr>
              <a:t>		</a:t>
            </a:r>
            <a:endParaRPr lang="en-US" sz="2000" dirty="0">
              <a:ea typeface="ＭＳ Ｐゴシック" pitchFamily="-109" charset="-128"/>
            </a:endParaRPr>
          </a:p>
          <a:p>
            <a:pPr algn="ctr" eaLnBrk="1" hangingPunct="1">
              <a:lnSpc>
                <a:spcPct val="80000"/>
              </a:lnSpc>
              <a:buFontTx/>
              <a:buNone/>
            </a:pPr>
            <a:endParaRPr lang="en-US" sz="2000" dirty="0">
              <a:ea typeface="ＭＳ Ｐゴシック" pitchFamily="-109" charset="-128"/>
            </a:endParaRPr>
          </a:p>
          <a:p>
            <a:pPr algn="ctr" eaLnBrk="1" hangingPunct="1">
              <a:lnSpc>
                <a:spcPct val="80000"/>
              </a:lnSpc>
              <a:buFontTx/>
              <a:buNone/>
            </a:pPr>
            <a:endParaRPr lang="en-US" sz="1000" dirty="0">
              <a:ea typeface="ＭＳ Ｐゴシック" pitchFamily="-109" charset="-128"/>
            </a:endParaRPr>
          </a:p>
          <a:p>
            <a:pPr eaLnBrk="1" hangingPunct="1">
              <a:lnSpc>
                <a:spcPct val="80000"/>
              </a:lnSpc>
              <a:buFontTx/>
              <a:buNone/>
            </a:pPr>
            <a:endParaRPr lang="en-US" sz="1600" dirty="0">
              <a:ea typeface="ＭＳ Ｐゴシック" pitchFamily="-109" charset="-128"/>
            </a:endParaRPr>
          </a:p>
          <a:p>
            <a:pPr algn="ctr" eaLnBrk="1" hangingPunct="1">
              <a:lnSpc>
                <a:spcPct val="80000"/>
              </a:lnSpc>
              <a:buFontTx/>
              <a:buNone/>
            </a:pPr>
            <a:endParaRPr lang="en-US" sz="2000" dirty="0">
              <a:ea typeface="ＭＳ Ｐゴシック" pitchFamily="-109" charset="-128"/>
            </a:endParaRPr>
          </a:p>
          <a:p>
            <a:pPr algn="ctr" eaLnBrk="1" hangingPunct="1">
              <a:lnSpc>
                <a:spcPct val="80000"/>
              </a:lnSpc>
              <a:buFontTx/>
              <a:buNone/>
            </a:pPr>
            <a:endParaRPr lang="en-US" sz="2000" dirty="0">
              <a:ea typeface="ＭＳ Ｐゴシック" pitchFamily="-109" charset="-128"/>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81000"/>
            <a:ext cx="8229600" cy="666750"/>
          </a:xfrm>
        </p:spPr>
        <p:txBody>
          <a:bodyPr/>
          <a:lstStyle/>
          <a:p>
            <a:pPr eaLnBrk="1" hangingPunct="1"/>
            <a:r>
              <a:rPr lang="en-US" sz="3200" dirty="0">
                <a:solidFill>
                  <a:schemeClr val="accent2"/>
                </a:solidFill>
                <a:ea typeface="ＭＳ Ｐゴシック" pitchFamily="-109" charset="-128"/>
              </a:rPr>
              <a:t>How Do Parent Groups Fit In?</a:t>
            </a:r>
          </a:p>
        </p:txBody>
      </p:sp>
      <p:sp>
        <p:nvSpPr>
          <p:cNvPr id="30723" name="Rectangle 3"/>
          <p:cNvSpPr>
            <a:spLocks noGrp="1" noChangeArrowheads="1"/>
          </p:cNvSpPr>
          <p:nvPr>
            <p:ph type="body" idx="1"/>
          </p:nvPr>
        </p:nvSpPr>
        <p:spPr>
          <a:xfrm>
            <a:off x="457200" y="1143000"/>
            <a:ext cx="8229600" cy="5181601"/>
          </a:xfrm>
        </p:spPr>
        <p:txBody>
          <a:bodyPr/>
          <a:lstStyle/>
          <a:p>
            <a:pPr eaLnBrk="1" hangingPunct="1"/>
            <a:r>
              <a:rPr lang="en-US" dirty="0">
                <a:ea typeface="ＭＳ Ｐゴシック" pitchFamily="-109" charset="-128"/>
              </a:rPr>
              <a:t>Parent group funds </a:t>
            </a:r>
            <a:r>
              <a:rPr lang="en-US" b="1" u="sng" dirty="0">
                <a:ea typeface="ＭＳ Ｐゴシック" pitchFamily="-109" charset="-128"/>
              </a:rPr>
              <a:t>cannot</a:t>
            </a:r>
            <a:r>
              <a:rPr lang="en-US" dirty="0">
                <a:ea typeface="ＭＳ Ｐゴシック" pitchFamily="-109" charset="-128"/>
              </a:rPr>
              <a:t> be commingled</a:t>
            </a:r>
          </a:p>
          <a:p>
            <a:pPr lvl="1" eaLnBrk="1" hangingPunct="1"/>
            <a:r>
              <a:rPr lang="en-US" dirty="0">
                <a:ea typeface="ＭＳ Ｐゴシック" pitchFamily="-109" charset="-128"/>
              </a:rPr>
              <a:t>Non-student groups cannot deposit funds into the </a:t>
            </a:r>
          </a:p>
          <a:p>
            <a:pPr lvl="1" eaLnBrk="1" hangingPunct="1">
              <a:buFontTx/>
              <a:buNone/>
            </a:pPr>
            <a:r>
              <a:rPr lang="en-US" dirty="0">
                <a:ea typeface="ＭＳ Ｐゴシック" pitchFamily="-109" charset="-128"/>
              </a:rPr>
              <a:t>    ASB accounts unless they are truly being donated </a:t>
            </a:r>
          </a:p>
          <a:p>
            <a:pPr lvl="1" eaLnBrk="1" hangingPunct="1">
              <a:buFontTx/>
              <a:buNone/>
            </a:pPr>
            <a:r>
              <a:rPr lang="en-US" dirty="0">
                <a:ea typeface="ＭＳ Ｐゴシック" pitchFamily="-109" charset="-128"/>
              </a:rPr>
              <a:t>    to the ASB</a:t>
            </a:r>
          </a:p>
          <a:p>
            <a:pPr lvl="1" eaLnBrk="1" hangingPunct="1"/>
            <a:r>
              <a:rPr lang="en-US" dirty="0">
                <a:ea typeface="ＭＳ Ｐゴシック" pitchFamily="-109" charset="-128"/>
              </a:rPr>
              <a:t>Once the funds are donated to ASB, only the student organizations control how the funds will be used</a:t>
            </a:r>
          </a:p>
          <a:p>
            <a:pPr lvl="1" eaLnBrk="1" hangingPunct="1"/>
            <a:endParaRPr lang="en-US" sz="1800" dirty="0">
              <a:ea typeface="ＭＳ Ｐゴシック" pitchFamily="-109" charset="-128"/>
            </a:endParaRPr>
          </a:p>
          <a:p>
            <a:pPr lvl="1" eaLnBrk="1" hangingPunct="1">
              <a:spcBef>
                <a:spcPct val="0"/>
              </a:spcBef>
              <a:buFontTx/>
              <a:buNone/>
            </a:pPr>
            <a:r>
              <a:rPr lang="en-US" b="1" dirty="0">
                <a:ea typeface="ＭＳ Ｐゴシック" pitchFamily="-109" charset="-128"/>
              </a:rPr>
              <a:t>	The Manual gives detailed information about non-student	groups in Chapter 21</a:t>
            </a: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09600" y="609600"/>
            <a:ext cx="7546975" cy="487363"/>
          </a:xfrm>
        </p:spPr>
        <p:txBody>
          <a:bodyPr/>
          <a:lstStyle/>
          <a:p>
            <a:pPr eaLnBrk="1" hangingPunct="1"/>
            <a:r>
              <a:rPr lang="en-US" sz="3200" dirty="0">
                <a:solidFill>
                  <a:schemeClr val="accent2"/>
                </a:solidFill>
                <a:ea typeface="ＭＳ Ｐゴシック" pitchFamily="-109" charset="-128"/>
              </a:rPr>
              <a:t>District Board Policy and Regulations</a:t>
            </a:r>
          </a:p>
        </p:txBody>
      </p:sp>
      <p:sp>
        <p:nvSpPr>
          <p:cNvPr id="32771" name="Rectangle 3"/>
          <p:cNvSpPr>
            <a:spLocks noGrp="1" noChangeArrowheads="1"/>
          </p:cNvSpPr>
          <p:nvPr>
            <p:ph type="body" idx="1"/>
          </p:nvPr>
        </p:nvSpPr>
        <p:spPr>
          <a:xfrm>
            <a:off x="1066800" y="1219200"/>
            <a:ext cx="7620000" cy="5105400"/>
          </a:xfrm>
        </p:spPr>
        <p:txBody>
          <a:bodyPr/>
          <a:lstStyle/>
          <a:p>
            <a:pPr eaLnBrk="1" hangingPunct="1">
              <a:buFontTx/>
              <a:buNone/>
            </a:pPr>
            <a:r>
              <a:rPr lang="en-US" dirty="0">
                <a:ea typeface="ＭＳ Ｐゴシック" pitchFamily="-109" charset="-128"/>
              </a:rPr>
              <a:t>Govern:</a:t>
            </a:r>
          </a:p>
          <a:p>
            <a:pPr lvl="1" eaLnBrk="1" hangingPunct="1"/>
            <a:r>
              <a:rPr lang="en-US" dirty="0">
                <a:ea typeface="ＭＳ Ｐゴシック" pitchFamily="-109" charset="-128"/>
              </a:rPr>
              <a:t>Establishment of the student body organization</a:t>
            </a:r>
          </a:p>
          <a:p>
            <a:pPr lvl="1" eaLnBrk="1" hangingPunct="1"/>
            <a:r>
              <a:rPr lang="en-US" dirty="0">
                <a:ea typeface="ＭＳ Ｐゴシック" pitchFamily="-109" charset="-128"/>
              </a:rPr>
              <a:t>Supervision of the organization’s activities</a:t>
            </a:r>
          </a:p>
          <a:p>
            <a:pPr lvl="1" eaLnBrk="1" hangingPunct="1"/>
            <a:r>
              <a:rPr lang="en-US" dirty="0">
                <a:ea typeface="ＭＳ Ｐゴシック" pitchFamily="-109" charset="-128"/>
              </a:rPr>
              <a:t>Operation and management of the organization’s finances</a:t>
            </a:r>
            <a:endParaRPr lang="en-US" sz="800" dirty="0">
              <a:ea typeface="ＭＳ Ｐゴシック" pitchFamily="-109" charset="-128"/>
            </a:endParaRPr>
          </a:p>
          <a:p>
            <a:pPr lvl="1" eaLnBrk="1" hangingPunct="1"/>
            <a:r>
              <a:rPr lang="en-US" dirty="0">
                <a:ea typeface="ＭＳ Ｐゴシック" pitchFamily="-109" charset="-128"/>
              </a:rPr>
              <a:t>It is important ASB’s are aware of district policy because district policy applies to the ASB.</a:t>
            </a:r>
          </a:p>
          <a:p>
            <a:pPr lvl="1" eaLnBrk="1" hangingPunct="1"/>
            <a:r>
              <a:rPr lang="en-US" dirty="0">
                <a:ea typeface="ＭＳ Ｐゴシック" pitchFamily="-109" charset="-128"/>
              </a:rPr>
              <a:t>District Board Policy is another law that ASB must follow</a:t>
            </a:r>
          </a:p>
          <a:p>
            <a:pPr marL="393700" lvl="1" indent="0" eaLnBrk="1" hangingPunct="1">
              <a:buNone/>
            </a:pPr>
            <a:endParaRPr lang="en-US" dirty="0">
              <a:ea typeface="ＭＳ Ｐゴシック" pitchFamily="-109" charset="-128"/>
            </a:endParaRP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457200"/>
            <a:ext cx="6870700" cy="914400"/>
          </a:xfrm>
        </p:spPr>
        <p:txBody>
          <a:bodyPr/>
          <a:lstStyle/>
          <a:p>
            <a:pPr eaLnBrk="1" hangingPunct="1"/>
            <a:r>
              <a:rPr lang="en-US" sz="3200" dirty="0">
                <a:solidFill>
                  <a:schemeClr val="accent2"/>
                </a:solidFill>
                <a:ea typeface="ＭＳ Ｐゴシック" pitchFamily="-109" charset="-128"/>
              </a:rPr>
              <a:t>Business Office:</a:t>
            </a:r>
          </a:p>
        </p:txBody>
      </p:sp>
      <p:sp>
        <p:nvSpPr>
          <p:cNvPr id="33795" name="Text Placeholder 3"/>
          <p:cNvSpPr>
            <a:spLocks noGrp="1"/>
          </p:cNvSpPr>
          <p:nvPr>
            <p:ph type="body" sz="half" idx="2"/>
          </p:nvPr>
        </p:nvSpPr>
        <p:spPr>
          <a:xfrm>
            <a:off x="685800" y="1371600"/>
            <a:ext cx="7696200" cy="4953000"/>
          </a:xfrm>
        </p:spPr>
        <p:txBody>
          <a:bodyPr/>
          <a:lstStyle/>
          <a:p>
            <a:pPr eaLnBrk="1" hangingPunct="1"/>
            <a:r>
              <a:rPr lang="en-US" sz="2600" dirty="0">
                <a:ea typeface="ＭＳ Ｐゴシック" pitchFamily="-109" charset="-128"/>
              </a:rPr>
              <a:t>Receives and reviews bank statements MONTHLY</a:t>
            </a:r>
            <a:endParaRPr lang="en-US" sz="2600" dirty="0">
              <a:solidFill>
                <a:srgbClr val="3366FF"/>
              </a:solidFill>
              <a:ea typeface="ＭＳ Ｐゴシック" pitchFamily="-109" charset="-128"/>
            </a:endParaRPr>
          </a:p>
          <a:p>
            <a:pPr eaLnBrk="1" hangingPunct="1"/>
            <a:r>
              <a:rPr lang="en-US" sz="2600" dirty="0">
                <a:ea typeface="ＭＳ Ｐゴシック" pitchFamily="-109" charset="-128"/>
              </a:rPr>
              <a:t>Reviews budgets and financial reports MONTHLY</a:t>
            </a:r>
          </a:p>
          <a:p>
            <a:pPr eaLnBrk="1" hangingPunct="1"/>
            <a:r>
              <a:rPr lang="en-US" sz="2600" dirty="0">
                <a:ea typeface="ＭＳ Ｐゴシック" pitchFamily="-109" charset="-128"/>
              </a:rPr>
              <a:t>Internal audits and oversight  </a:t>
            </a:r>
          </a:p>
          <a:p>
            <a:pPr eaLnBrk="1" hangingPunct="1"/>
            <a:r>
              <a:rPr lang="en-US" sz="2600" dirty="0">
                <a:ea typeface="ＭＳ Ｐゴシック" pitchFamily="-109" charset="-128"/>
              </a:rPr>
              <a:t>Resource to site staff</a:t>
            </a:r>
          </a:p>
          <a:p>
            <a:pPr eaLnBrk="1" hangingPunct="1"/>
            <a:r>
              <a:rPr lang="en-US" sz="2600" dirty="0">
                <a:ea typeface="ＭＳ Ｐゴシック" pitchFamily="-109" charset="-128"/>
              </a:rPr>
              <a:t>Develops and updates the ASB manual, policies and procedures</a:t>
            </a:r>
          </a:p>
          <a:p>
            <a:pPr eaLnBrk="1" hangingPunct="1"/>
            <a:r>
              <a:rPr lang="en-US" sz="2600" dirty="0">
                <a:ea typeface="ＭＳ Ｐゴシック" pitchFamily="-109" charset="-128"/>
              </a:rPr>
              <a:t>Training and help resolve audit findings</a:t>
            </a:r>
          </a:p>
          <a:p>
            <a:pPr eaLnBrk="1" hangingPunct="1"/>
            <a:r>
              <a:rPr lang="en-US" sz="2600" dirty="0">
                <a:ea typeface="ＭＳ Ｐゴシック" pitchFamily="-109" charset="-128"/>
              </a:rPr>
              <a:t>Ensures that the ASB is correctly reporting sales and use taxes</a:t>
            </a:r>
          </a:p>
          <a:p>
            <a:pPr eaLnBrk="1" hangingPunct="1"/>
            <a:endParaRPr lang="en-US" dirty="0">
              <a:ea typeface="ＭＳ Ｐゴシック" pitchFamily="-109" charset="-128"/>
            </a:endParaRPr>
          </a:p>
        </p:txBody>
      </p:sp>
    </p:spTree>
  </p:cSld>
  <p:clrMapOvr>
    <a:masterClrMapping/>
  </p:clrMapOvr>
  <p:transition spd="slow">
    <p:sndAc>
      <p:stSnd>
        <p:snd r:embed="rId2" name="Ooooh"/>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143000" y="457200"/>
            <a:ext cx="7175500" cy="762000"/>
          </a:xfrm>
        </p:spPr>
        <p:txBody>
          <a:bodyPr/>
          <a:lstStyle/>
          <a:p>
            <a:pPr eaLnBrk="1" hangingPunct="1"/>
            <a:r>
              <a:rPr lang="en-US" sz="3200" dirty="0">
                <a:solidFill>
                  <a:schemeClr val="accent2"/>
                </a:solidFill>
                <a:ea typeface="ＭＳ Ｐゴシック" pitchFamily="-109" charset="-128"/>
              </a:rPr>
              <a:t>ASB Advisor(s):</a:t>
            </a:r>
          </a:p>
        </p:txBody>
      </p:sp>
      <p:sp>
        <p:nvSpPr>
          <p:cNvPr id="35843" name="Text Placeholder 3"/>
          <p:cNvSpPr>
            <a:spLocks noGrp="1"/>
          </p:cNvSpPr>
          <p:nvPr>
            <p:ph type="body" sz="half" idx="2"/>
          </p:nvPr>
        </p:nvSpPr>
        <p:spPr>
          <a:xfrm>
            <a:off x="685800" y="1295400"/>
            <a:ext cx="8001000" cy="5029200"/>
          </a:xfrm>
        </p:spPr>
        <p:txBody>
          <a:bodyPr/>
          <a:lstStyle/>
          <a:p>
            <a:pPr eaLnBrk="1" hangingPunct="1"/>
            <a:endParaRPr lang="en-US" sz="2600" dirty="0">
              <a:ea typeface="ＭＳ Ｐゴシック" pitchFamily="-109" charset="-128"/>
            </a:endParaRPr>
          </a:p>
          <a:p>
            <a:pPr eaLnBrk="1" hangingPunct="1"/>
            <a:r>
              <a:rPr lang="en-US" sz="2600" dirty="0">
                <a:ea typeface="ＭＳ Ｐゴシック" pitchFamily="-109" charset="-128"/>
              </a:rPr>
              <a:t>Must be a CERTIFICATED employee</a:t>
            </a:r>
          </a:p>
          <a:p>
            <a:pPr eaLnBrk="1" hangingPunct="1"/>
            <a:r>
              <a:rPr lang="en-US" sz="2600" dirty="0">
                <a:ea typeface="ＭＳ Ｐゴシック" pitchFamily="-109" charset="-128"/>
              </a:rPr>
              <a:t>Needed for EACH Club &amp; Student Council/Leadership Class</a:t>
            </a:r>
          </a:p>
          <a:p>
            <a:pPr eaLnBrk="1" hangingPunct="1"/>
            <a:r>
              <a:rPr lang="en-US" sz="2600" dirty="0">
                <a:ea typeface="ＭＳ Ｐゴシック" pitchFamily="-109" charset="-128"/>
              </a:rPr>
              <a:t>Works directly with students on a day-to-day basis, supervising the activities and serving as a link between the students to the ASB bookkeeper and the principal</a:t>
            </a:r>
          </a:p>
          <a:p>
            <a:pPr eaLnBrk="1" hangingPunct="1"/>
            <a:r>
              <a:rPr lang="en-US" sz="2600" dirty="0">
                <a:ea typeface="ＭＳ Ｐゴシック" pitchFamily="-109" charset="-128"/>
              </a:rPr>
              <a:t>Makes absolutely SURE that ONLY valid purchases are made and AUTHORIZED by the STUDENTS and from Student Funds</a:t>
            </a:r>
          </a:p>
          <a:p>
            <a:pPr eaLnBrk="1" hangingPunct="1">
              <a:buFont typeface="Wingdings 2" pitchFamily="-109" charset="2"/>
              <a:buNone/>
            </a:pPr>
            <a:endParaRPr lang="en-US" dirty="0">
              <a:ea typeface="ＭＳ Ｐゴシック" pitchFamily="-109"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143000" y="457200"/>
            <a:ext cx="7175500" cy="762000"/>
          </a:xfrm>
        </p:spPr>
        <p:txBody>
          <a:bodyPr/>
          <a:lstStyle/>
          <a:p>
            <a:pPr eaLnBrk="1" hangingPunct="1"/>
            <a:r>
              <a:rPr lang="en-US" sz="3200" dirty="0">
                <a:solidFill>
                  <a:schemeClr val="accent2"/>
                </a:solidFill>
                <a:ea typeface="ＭＳ Ｐゴシック" pitchFamily="-109" charset="-128"/>
              </a:rPr>
              <a:t>ASB Advisor(s):, cont.:</a:t>
            </a:r>
          </a:p>
        </p:txBody>
      </p:sp>
      <p:sp>
        <p:nvSpPr>
          <p:cNvPr id="35843" name="Text Placeholder 3"/>
          <p:cNvSpPr>
            <a:spLocks noGrp="1"/>
          </p:cNvSpPr>
          <p:nvPr>
            <p:ph type="body" sz="half" idx="2"/>
          </p:nvPr>
        </p:nvSpPr>
        <p:spPr>
          <a:xfrm>
            <a:off x="685800" y="1219200"/>
            <a:ext cx="8001000" cy="5029200"/>
          </a:xfrm>
        </p:spPr>
        <p:txBody>
          <a:bodyPr/>
          <a:lstStyle/>
          <a:p>
            <a:pPr eaLnBrk="1" hangingPunct="1"/>
            <a:endParaRPr lang="en-US" sz="2600" dirty="0">
              <a:ea typeface="ＭＳ Ｐゴシック" pitchFamily="-109" charset="-128"/>
            </a:endParaRPr>
          </a:p>
          <a:p>
            <a:pPr eaLnBrk="1" hangingPunct="1"/>
            <a:r>
              <a:rPr lang="en-US" sz="2600" dirty="0">
                <a:ea typeface="ＭＳ Ｐゴシック" pitchFamily="-109" charset="-128"/>
              </a:rPr>
              <a:t>Assists the students in preparing the annual budget and revenue projection estimates</a:t>
            </a:r>
          </a:p>
          <a:p>
            <a:pPr eaLnBrk="1" hangingPunct="1"/>
            <a:r>
              <a:rPr lang="en-US" sz="2600" dirty="0">
                <a:ea typeface="ＭＳ Ｐゴシック" pitchFamily="-109" charset="-128"/>
              </a:rPr>
              <a:t>Makes absolutely SURE that proper INTERNAL CONTROLS are in place and functioning for fund-raising activities</a:t>
            </a:r>
          </a:p>
          <a:p>
            <a:pPr eaLnBrk="1" hangingPunct="1"/>
            <a:r>
              <a:rPr lang="en-US" sz="2600" dirty="0">
                <a:ea typeface="ＭＳ Ｐゴシック" pitchFamily="-109" charset="-128"/>
              </a:rPr>
              <a:t>Ensures that the clubs are having meetings and keeping minutes</a:t>
            </a:r>
          </a:p>
          <a:p>
            <a:r>
              <a:rPr lang="en-US" sz="2600" dirty="0">
                <a:ea typeface="ＭＳ Ｐゴシック" pitchFamily="-109" charset="-128"/>
              </a:rPr>
              <a:t>Reviews with the students all budgets and financial reports and transactions</a:t>
            </a:r>
          </a:p>
          <a:p>
            <a:pPr eaLnBrk="1" hangingPunct="1">
              <a:buFont typeface="Wingdings 2" pitchFamily="-109" charset="2"/>
              <a:buNone/>
            </a:pPr>
            <a:endParaRPr lang="en-US" dirty="0">
              <a:ea typeface="ＭＳ Ｐゴシック" pitchFamily="-109" charset="-128"/>
            </a:endParaRPr>
          </a:p>
        </p:txBody>
      </p:sp>
    </p:spTree>
    <p:extLst>
      <p:ext uri="{BB962C8B-B14F-4D97-AF65-F5344CB8AC3E}">
        <p14:creationId xmlns:p14="http://schemas.microsoft.com/office/powerpoint/2010/main" val="3498376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838200" y="457200"/>
            <a:ext cx="7251700" cy="533400"/>
          </a:xfrm>
        </p:spPr>
        <p:txBody>
          <a:bodyPr/>
          <a:lstStyle/>
          <a:p>
            <a:pPr eaLnBrk="1" hangingPunct="1"/>
            <a:r>
              <a:rPr lang="en-US" sz="3200" dirty="0">
                <a:solidFill>
                  <a:schemeClr val="accent2"/>
                </a:solidFill>
                <a:ea typeface="ＭＳ Ｐゴシック" pitchFamily="-109" charset="-128"/>
              </a:rPr>
              <a:t>ASB Bookkeeper:</a:t>
            </a:r>
          </a:p>
        </p:txBody>
      </p:sp>
      <p:sp>
        <p:nvSpPr>
          <p:cNvPr id="37891" name="Text Placeholder 3"/>
          <p:cNvSpPr>
            <a:spLocks noGrp="1"/>
          </p:cNvSpPr>
          <p:nvPr>
            <p:ph type="body" sz="half" idx="2"/>
          </p:nvPr>
        </p:nvSpPr>
        <p:spPr>
          <a:xfrm>
            <a:off x="228600" y="1219200"/>
            <a:ext cx="8610600" cy="5105400"/>
          </a:xfrm>
        </p:spPr>
        <p:txBody>
          <a:bodyPr/>
          <a:lstStyle/>
          <a:p>
            <a:pPr eaLnBrk="1" hangingPunct="1"/>
            <a:r>
              <a:rPr lang="en-US" dirty="0">
                <a:ea typeface="ＭＳ Ｐゴシック" pitchFamily="-109" charset="-128"/>
              </a:rPr>
              <a:t>Normally, site ASB bookkeeper safeguards money held at school site – </a:t>
            </a:r>
          </a:p>
          <a:p>
            <a:pPr lvl="1" eaLnBrk="1" hangingPunct="1"/>
            <a:r>
              <a:rPr lang="en-US" dirty="0">
                <a:ea typeface="ＭＳ Ｐゴシック" pitchFamily="-109" charset="-128"/>
              </a:rPr>
              <a:t>Vigilant in safeguarding funds in order to get those funds to ASB bank account in a timely manner.</a:t>
            </a:r>
          </a:p>
          <a:p>
            <a:pPr lvl="1" eaLnBrk="1" hangingPunct="1"/>
            <a:r>
              <a:rPr lang="en-US" dirty="0">
                <a:ea typeface="ＭＳ Ｐゴシック" pitchFamily="-109" charset="-128"/>
              </a:rPr>
              <a:t>WEEKLY DEPOSITS or more (2 to 3 days best) – No Deposit Holding – Late deposits risk stale checks, etc.</a:t>
            </a:r>
          </a:p>
          <a:p>
            <a:pPr lvl="1" eaLnBrk="1" hangingPunct="1"/>
            <a:r>
              <a:rPr lang="en-US" dirty="0">
                <a:ea typeface="ＭＳ Ｐゴシック" pitchFamily="-109" charset="-128"/>
              </a:rPr>
              <a:t>Prepare proper financial records of financial transactions in accordance with established procedures and policies</a:t>
            </a:r>
          </a:p>
          <a:p>
            <a:pPr lvl="2"/>
            <a:r>
              <a:rPr lang="en-US" dirty="0">
                <a:ea typeface="ＭＳ Ｐゴシック" pitchFamily="-109" charset="-128"/>
              </a:rPr>
              <a:t>i.e., Club reports, check registers, deposit registers, etc.</a:t>
            </a:r>
          </a:p>
          <a:p>
            <a:pPr lvl="1" eaLnBrk="1" hangingPunct="1"/>
            <a:r>
              <a:rPr lang="en-US" dirty="0">
                <a:ea typeface="ＭＳ Ｐゴシック" pitchFamily="-109" charset="-128"/>
              </a:rPr>
              <a:t>Bank reconciliation “EVERY” month.</a:t>
            </a:r>
          </a:p>
          <a:p>
            <a:pPr eaLnBrk="1" hangingPunct="1">
              <a:buFont typeface="Wingdings 2" pitchFamily="-109" charset="2"/>
              <a:buNone/>
            </a:pPr>
            <a:endParaRPr lang="en-US" dirty="0">
              <a:ea typeface="ＭＳ Ｐゴシック" pitchFamily="-109"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762000" y="762000"/>
            <a:ext cx="7251700" cy="990600"/>
          </a:xfrm>
        </p:spPr>
        <p:txBody>
          <a:bodyPr/>
          <a:lstStyle/>
          <a:p>
            <a:pPr eaLnBrk="1" hangingPunct="1"/>
            <a:r>
              <a:rPr lang="en-US" sz="3200" dirty="0">
                <a:solidFill>
                  <a:schemeClr val="accent2"/>
                </a:solidFill>
                <a:ea typeface="ＭＳ Ｐゴシック" pitchFamily="-109" charset="-128"/>
              </a:rPr>
              <a:t>ASB Bookkeeper:, cont.</a:t>
            </a:r>
          </a:p>
        </p:txBody>
      </p:sp>
      <p:sp>
        <p:nvSpPr>
          <p:cNvPr id="38915" name="Text Placeholder 3"/>
          <p:cNvSpPr>
            <a:spLocks noGrp="1"/>
          </p:cNvSpPr>
          <p:nvPr>
            <p:ph type="body" sz="half" idx="2"/>
          </p:nvPr>
        </p:nvSpPr>
        <p:spPr>
          <a:xfrm>
            <a:off x="838200" y="1905000"/>
            <a:ext cx="8001000" cy="4419600"/>
          </a:xfrm>
        </p:spPr>
        <p:txBody>
          <a:bodyPr/>
          <a:lstStyle/>
          <a:p>
            <a:pPr eaLnBrk="1" hangingPunct="1"/>
            <a:r>
              <a:rPr lang="en-US" dirty="0">
                <a:ea typeface="ＭＳ Ｐゴシック" pitchFamily="-109" charset="-128"/>
              </a:rPr>
              <a:t>Normally, Site ASB bookkeeper safeguards money held at school site – </a:t>
            </a:r>
          </a:p>
          <a:p>
            <a:pPr lvl="1" eaLnBrk="1" hangingPunct="1"/>
            <a:r>
              <a:rPr lang="en-US" dirty="0">
                <a:ea typeface="ＭＳ Ｐゴシック" pitchFamily="-109" charset="-128"/>
              </a:rPr>
              <a:t>Maintaining the change box, receipt books, tickets, etc.</a:t>
            </a:r>
          </a:p>
          <a:p>
            <a:pPr lvl="1" eaLnBrk="1" hangingPunct="1"/>
            <a:r>
              <a:rPr lang="en-US" dirty="0">
                <a:ea typeface="ＭＳ Ｐゴシック" pitchFamily="-109" charset="-128"/>
              </a:rPr>
              <a:t>Processing purchase orders, payments, and invoices.</a:t>
            </a:r>
          </a:p>
          <a:p>
            <a:pPr lvl="1"/>
            <a:r>
              <a:rPr lang="en-US" dirty="0">
                <a:ea typeface="ＭＳ Ｐゴシック" pitchFamily="-109" charset="-128"/>
              </a:rPr>
              <a:t>UPHOLDS ASB LAWS – POLICIES - PROCEDURES,   AKA, “THE GATE KEEPER” </a:t>
            </a:r>
          </a:p>
          <a:p>
            <a:pPr eaLnBrk="1" hangingPunct="1">
              <a:buFont typeface="Wingdings 2" pitchFamily="-109" charset="2"/>
              <a:buNone/>
            </a:pPr>
            <a:endParaRPr lang="en-US" dirty="0">
              <a:ea typeface="ＭＳ Ｐゴシック" pitchFamily="-109"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81000" y="304800"/>
            <a:ext cx="8534400" cy="990600"/>
          </a:xfrm>
        </p:spPr>
        <p:txBody>
          <a:bodyPr/>
          <a:lstStyle/>
          <a:p>
            <a:pPr eaLnBrk="1" hangingPunct="1"/>
            <a:r>
              <a:rPr lang="en-US" sz="3200" dirty="0">
                <a:solidFill>
                  <a:schemeClr val="accent2"/>
                </a:solidFill>
                <a:ea typeface="ＭＳ Ｐゴシック" pitchFamily="-109" charset="-128"/>
              </a:rPr>
              <a:t>Student Council:</a:t>
            </a:r>
          </a:p>
        </p:txBody>
      </p:sp>
      <p:sp>
        <p:nvSpPr>
          <p:cNvPr id="40963" name="Text Placeholder 3"/>
          <p:cNvSpPr>
            <a:spLocks noGrp="1"/>
          </p:cNvSpPr>
          <p:nvPr>
            <p:ph type="body" sz="half" idx="2"/>
          </p:nvPr>
        </p:nvSpPr>
        <p:spPr>
          <a:xfrm>
            <a:off x="685800" y="1371600"/>
            <a:ext cx="8077200" cy="4419600"/>
          </a:xfrm>
        </p:spPr>
        <p:txBody>
          <a:bodyPr/>
          <a:lstStyle/>
          <a:p>
            <a:pPr eaLnBrk="1" hangingPunct="1"/>
            <a:r>
              <a:rPr lang="en-US" sz="2600" dirty="0">
                <a:ea typeface="ＭＳ Ｐゴシック" pitchFamily="-109" charset="-128"/>
              </a:rPr>
              <a:t>If unorganized, Student Council is not mandatory</a:t>
            </a:r>
          </a:p>
          <a:p>
            <a:pPr eaLnBrk="1" hangingPunct="1"/>
            <a:r>
              <a:rPr lang="en-US" sz="2600" dirty="0">
                <a:ea typeface="ＭＳ Ｐゴシック" pitchFamily="-109" charset="-128"/>
              </a:rPr>
              <a:t>Develop and approve annual budget for Student Council and Leadership Class</a:t>
            </a:r>
          </a:p>
          <a:p>
            <a:pPr eaLnBrk="1" hangingPunct="1"/>
            <a:r>
              <a:rPr lang="en-US" sz="2600" dirty="0">
                <a:ea typeface="ＭＳ Ｐゴシック" pitchFamily="-109" charset="-128"/>
              </a:rPr>
              <a:t>Authorize ALL:</a:t>
            </a:r>
          </a:p>
          <a:p>
            <a:pPr lvl="1" eaLnBrk="1" hangingPunct="1"/>
            <a:r>
              <a:rPr lang="en-US" dirty="0">
                <a:ea typeface="ＭＳ Ｐゴシック" pitchFamily="-109" charset="-128"/>
              </a:rPr>
              <a:t>Student Club budgets</a:t>
            </a:r>
          </a:p>
          <a:p>
            <a:pPr lvl="1" eaLnBrk="1" hangingPunct="1"/>
            <a:r>
              <a:rPr lang="en-US" dirty="0">
                <a:ea typeface="ＭＳ Ｐゴシック" pitchFamily="-109" charset="-128"/>
              </a:rPr>
              <a:t>Student Clubs</a:t>
            </a:r>
          </a:p>
          <a:p>
            <a:pPr lvl="1" eaLnBrk="1" hangingPunct="1"/>
            <a:r>
              <a:rPr lang="en-US" dirty="0">
                <a:ea typeface="ＭＳ Ｐゴシック" pitchFamily="-109" charset="-128"/>
              </a:rPr>
              <a:t>Student Club fund-raising events</a:t>
            </a:r>
          </a:p>
          <a:p>
            <a:pPr lvl="1" eaLnBrk="1" hangingPunct="1"/>
            <a:r>
              <a:rPr lang="en-US" dirty="0">
                <a:ea typeface="ＭＳ Ｐゴシック" pitchFamily="-109" charset="-128"/>
              </a:rPr>
              <a:t>Student fund purchases/expenditures</a:t>
            </a:r>
          </a:p>
          <a:p>
            <a:pPr lvl="1" eaLnBrk="1" hangingPunct="1"/>
            <a:endParaRPr lang="en-US" dirty="0">
              <a:ea typeface="ＭＳ Ｐゴシック" pitchFamily="-109" charset="-128"/>
            </a:endParaRPr>
          </a:p>
          <a:p>
            <a:pPr lvl="1" eaLnBrk="1" hangingPunct="1"/>
            <a:endParaRPr lang="en-US" dirty="0">
              <a:ea typeface="ＭＳ Ｐゴシック" pitchFamily="-109" charset="-128"/>
            </a:endParaRPr>
          </a:p>
          <a:p>
            <a:pPr lvl="1" eaLnBrk="1" hangingPunct="1"/>
            <a:endParaRPr lang="en-US" dirty="0">
              <a:ea typeface="ＭＳ Ｐゴシック" pitchFamily="-109" charset="-128"/>
            </a:endParaRPr>
          </a:p>
          <a:p>
            <a:pPr lvl="1" eaLnBrk="1" hangingPunct="1"/>
            <a:endParaRPr lang="en-US" dirty="0">
              <a:ea typeface="ＭＳ Ｐゴシック" pitchFamily="-109" charset="-128"/>
            </a:endParaRPr>
          </a:p>
        </p:txBody>
      </p:sp>
    </p:spTree>
  </p:cSld>
  <p:clrMapOvr>
    <a:masterClrMapping/>
  </p:clrMapOvr>
  <p:transition spd="slow">
    <p:sndAc>
      <p:stSnd>
        <p:snd r:embed="rId2" name="Opening"/>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381000" y="381000"/>
            <a:ext cx="8534400" cy="990600"/>
          </a:xfrm>
        </p:spPr>
        <p:txBody>
          <a:bodyPr/>
          <a:lstStyle/>
          <a:p>
            <a:pPr eaLnBrk="1" hangingPunct="1"/>
            <a:r>
              <a:rPr lang="en-US" sz="3200" dirty="0">
                <a:solidFill>
                  <a:schemeClr val="accent2"/>
                </a:solidFill>
                <a:ea typeface="ＭＳ Ｐゴシック" pitchFamily="-109" charset="-128"/>
              </a:rPr>
              <a:t>Student Council:, cont.</a:t>
            </a:r>
          </a:p>
        </p:txBody>
      </p:sp>
      <p:sp>
        <p:nvSpPr>
          <p:cNvPr id="41987" name="Text Placeholder 3"/>
          <p:cNvSpPr>
            <a:spLocks noGrp="1"/>
          </p:cNvSpPr>
          <p:nvPr>
            <p:ph type="body" sz="half" idx="2"/>
          </p:nvPr>
        </p:nvSpPr>
        <p:spPr>
          <a:xfrm>
            <a:off x="1295400" y="1447800"/>
            <a:ext cx="6781800" cy="4419600"/>
          </a:xfrm>
        </p:spPr>
        <p:txBody>
          <a:bodyPr/>
          <a:lstStyle/>
          <a:p>
            <a:pPr eaLnBrk="1" hangingPunct="1"/>
            <a:r>
              <a:rPr lang="en-US" dirty="0">
                <a:ea typeface="ＭＳ Ｐゴシック" pitchFamily="-109" charset="-128"/>
              </a:rPr>
              <a:t>Review ALL Student Clubs:</a:t>
            </a:r>
          </a:p>
          <a:p>
            <a:pPr lvl="1" eaLnBrk="1" hangingPunct="1"/>
            <a:r>
              <a:rPr lang="en-US" dirty="0">
                <a:ea typeface="ＭＳ Ｐゴシック" pitchFamily="-109" charset="-128"/>
              </a:rPr>
              <a:t>Financial reports</a:t>
            </a:r>
          </a:p>
          <a:p>
            <a:pPr lvl="1" eaLnBrk="1" hangingPunct="1"/>
            <a:r>
              <a:rPr lang="en-US" dirty="0">
                <a:ea typeface="ＭＳ Ｐゴシック" pitchFamily="-109" charset="-128"/>
              </a:rPr>
              <a:t>Reconciliations</a:t>
            </a:r>
          </a:p>
          <a:p>
            <a:pPr lvl="1" eaLnBrk="1" hangingPunct="1"/>
            <a:r>
              <a:rPr lang="en-US" dirty="0">
                <a:ea typeface="ＭＳ Ｐゴシック" pitchFamily="-109" charset="-128"/>
              </a:rPr>
              <a:t>Anything else they would like to review</a:t>
            </a:r>
          </a:p>
          <a:p>
            <a:pPr eaLnBrk="1" hangingPunct="1"/>
            <a:r>
              <a:rPr lang="en-US" dirty="0">
                <a:ea typeface="ＭＳ Ｐゴシック" pitchFamily="-109" charset="-128"/>
              </a:rPr>
              <a:t>Student Council:</a:t>
            </a:r>
          </a:p>
          <a:p>
            <a:pPr lvl="1" eaLnBrk="1" hangingPunct="1"/>
            <a:r>
              <a:rPr lang="en-US" dirty="0">
                <a:ea typeface="ＭＳ Ｐゴシック" pitchFamily="-109" charset="-128"/>
              </a:rPr>
              <a:t>Represents the students</a:t>
            </a:r>
          </a:p>
          <a:p>
            <a:pPr lvl="1" eaLnBrk="1" hangingPunct="1"/>
            <a:r>
              <a:rPr lang="en-US" dirty="0">
                <a:ea typeface="ＭＳ Ｐゴシック" pitchFamily="-109" charset="-128"/>
              </a:rPr>
              <a:t>Primary authority of how student-raised funds will be spent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0"/>
            <a:ext cx="7772400" cy="1362075"/>
          </a:xfrm>
          <a:ln>
            <a:miter lim="800000"/>
            <a:headEnd/>
            <a:tailEnd/>
          </a:ln>
          <a:extLst/>
        </p:spPr>
        <p:txBody>
          <a:bodyPr/>
          <a:lstStyle/>
          <a:p>
            <a:pPr algn="ctr" eaLnBrk="1" fontAlgn="auto" hangingPunct="1">
              <a:spcAft>
                <a:spcPts val="0"/>
              </a:spcAft>
              <a:defRPr/>
            </a:pPr>
            <a:r>
              <a:rPr lang="en-US" sz="5400" dirty="0">
                <a:solidFill>
                  <a:schemeClr val="accent2"/>
                </a:solidFill>
              </a:rPr>
              <a:t>Almost done</a:t>
            </a:r>
            <a:endParaRPr sz="5400" dirty="0">
              <a:solidFill>
                <a:schemeClr val="accent2"/>
              </a:solidFill>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81000"/>
            <a:ext cx="8229600" cy="742950"/>
          </a:xfrm>
        </p:spPr>
        <p:txBody>
          <a:bodyPr/>
          <a:lstStyle/>
          <a:p>
            <a:pPr eaLnBrk="1" hangingPunct="1"/>
            <a:r>
              <a:rPr lang="en-US" sz="3200" dirty="0">
                <a:solidFill>
                  <a:schemeClr val="accent2"/>
                </a:solidFill>
                <a:ea typeface="ＭＳ Ｐゴシック" pitchFamily="-109" charset="-128"/>
              </a:rPr>
              <a:t>ASB Types</a:t>
            </a:r>
          </a:p>
        </p:txBody>
      </p:sp>
      <p:sp>
        <p:nvSpPr>
          <p:cNvPr id="8195" name="Rectangle 3"/>
          <p:cNvSpPr>
            <a:spLocks noGrp="1" noChangeArrowheads="1"/>
          </p:cNvSpPr>
          <p:nvPr>
            <p:ph type="body" idx="1"/>
          </p:nvPr>
        </p:nvSpPr>
        <p:spPr>
          <a:xfrm>
            <a:off x="457200" y="1219200"/>
            <a:ext cx="8229600" cy="4724400"/>
          </a:xfrm>
        </p:spPr>
        <p:txBody>
          <a:bodyPr/>
          <a:lstStyle/>
          <a:p>
            <a:pPr eaLnBrk="1" hangingPunct="1">
              <a:lnSpc>
                <a:spcPct val="90000"/>
              </a:lnSpc>
            </a:pPr>
            <a:r>
              <a:rPr lang="en-US" b="1" dirty="0">
                <a:ea typeface="ＭＳ Ｐゴシック" pitchFamily="-109" charset="-128"/>
              </a:rPr>
              <a:t>Unorganized</a:t>
            </a:r>
          </a:p>
          <a:p>
            <a:pPr lvl="1" eaLnBrk="1" hangingPunct="1">
              <a:lnSpc>
                <a:spcPct val="90000"/>
              </a:lnSpc>
            </a:pPr>
            <a:r>
              <a:rPr lang="en-US" dirty="0">
                <a:ea typeface="ＭＳ Ｐゴシック" pitchFamily="-109" charset="-128"/>
              </a:rPr>
              <a:t>Elementary and K-8 school sites</a:t>
            </a:r>
          </a:p>
          <a:p>
            <a:pPr lvl="1" eaLnBrk="1" hangingPunct="1">
              <a:lnSpc>
                <a:spcPct val="90000"/>
              </a:lnSpc>
            </a:pPr>
            <a:r>
              <a:rPr lang="en-US" dirty="0">
                <a:ea typeface="ＭＳ Ｐゴシック" pitchFamily="-109" charset="-128"/>
              </a:rPr>
              <a:t>Also: Adult Ed, Special Education, ROP, Continuation</a:t>
            </a:r>
          </a:p>
          <a:p>
            <a:pPr lvl="1" eaLnBrk="1" hangingPunct="1">
              <a:lnSpc>
                <a:spcPct val="90000"/>
              </a:lnSpc>
            </a:pPr>
            <a:r>
              <a:rPr lang="en-US" dirty="0">
                <a:ea typeface="ＭＳ Ｐゴシック" pitchFamily="-109" charset="-128"/>
              </a:rPr>
              <a:t>Usually no student council or student clubs</a:t>
            </a:r>
          </a:p>
          <a:p>
            <a:pPr lvl="1" eaLnBrk="1" hangingPunct="1">
              <a:lnSpc>
                <a:spcPct val="90000"/>
              </a:lnSpc>
            </a:pPr>
            <a:r>
              <a:rPr lang="en-US" dirty="0">
                <a:ea typeface="ＭＳ Ｐゴシック" pitchFamily="-109" charset="-128"/>
              </a:rPr>
              <a:t>Limited student decision making: School Principal/Trustee oversees raising and spending of funds and CAN make all decisions.</a:t>
            </a:r>
          </a:p>
          <a:p>
            <a:pPr lvl="2" eaLnBrk="1" hangingPunct="1">
              <a:lnSpc>
                <a:spcPct val="90000"/>
              </a:lnSpc>
            </a:pPr>
            <a:r>
              <a:rPr lang="en-US" dirty="0">
                <a:ea typeface="ＭＳ Ｐゴシック" pitchFamily="-109" charset="-128"/>
              </a:rPr>
              <a:t>Note:  Although the Principal/Trustee can make the decisions, this does not change the rules on how and why we raise and spend these ASB funds.</a:t>
            </a:r>
          </a:p>
          <a:p>
            <a:pPr lvl="1" eaLnBrk="1" hangingPunct="1">
              <a:lnSpc>
                <a:spcPct val="90000"/>
              </a:lnSpc>
            </a:pPr>
            <a:r>
              <a:rPr lang="en-US" dirty="0">
                <a:ea typeface="ＭＳ Ｐゴシック" pitchFamily="-109" charset="-128"/>
              </a:rPr>
              <a:t>Requirements are not as strict </a:t>
            </a:r>
          </a:p>
          <a:p>
            <a:pPr eaLnBrk="1" hangingPunct="1">
              <a:lnSpc>
                <a:spcPct val="90000"/>
              </a:lnSpc>
            </a:pPr>
            <a:endParaRPr lang="en-US" dirty="0">
              <a:ea typeface="ＭＳ Ｐゴシック" pitchFamily="-109" charset="-128"/>
            </a:endParaRP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28600" y="304800"/>
            <a:ext cx="8650288" cy="609600"/>
          </a:xfrm>
        </p:spPr>
        <p:txBody>
          <a:bodyPr/>
          <a:lstStyle/>
          <a:p>
            <a:pPr eaLnBrk="1" hangingPunct="1"/>
            <a:r>
              <a:rPr lang="en-US" dirty="0">
                <a:ea typeface="ＭＳ Ｐゴシック" pitchFamily="-109" charset="-128"/>
              </a:rPr>
              <a:t> </a:t>
            </a:r>
            <a:r>
              <a:rPr lang="en-US" sz="3200" dirty="0">
                <a:solidFill>
                  <a:schemeClr val="accent2"/>
                </a:solidFill>
                <a:ea typeface="ＭＳ Ｐゴシック" pitchFamily="-109" charset="-128"/>
              </a:rPr>
              <a:t>Unallowable Fund-raisers</a:t>
            </a:r>
          </a:p>
        </p:txBody>
      </p:sp>
      <p:sp>
        <p:nvSpPr>
          <p:cNvPr id="57347" name="Rectangle 3"/>
          <p:cNvSpPr>
            <a:spLocks noGrp="1" noChangeArrowheads="1"/>
          </p:cNvSpPr>
          <p:nvPr>
            <p:ph type="body" sz="half" idx="1"/>
          </p:nvPr>
        </p:nvSpPr>
        <p:spPr>
          <a:xfrm>
            <a:off x="533400" y="1219200"/>
            <a:ext cx="8153400" cy="5638800"/>
          </a:xfrm>
        </p:spPr>
        <p:txBody>
          <a:bodyPr/>
          <a:lstStyle/>
          <a:p>
            <a:pPr>
              <a:lnSpc>
                <a:spcPct val="90000"/>
              </a:lnSpc>
              <a:spcBef>
                <a:spcPct val="15000"/>
              </a:spcBef>
            </a:pPr>
            <a:r>
              <a:rPr lang="en-US" sz="2200" dirty="0">
                <a:ea typeface="ＭＳ Ｐゴシック" pitchFamily="-109" charset="-128"/>
              </a:rPr>
              <a:t>By law:</a:t>
            </a:r>
          </a:p>
          <a:p>
            <a:pPr lvl="1">
              <a:lnSpc>
                <a:spcPct val="90000"/>
              </a:lnSpc>
              <a:spcBef>
                <a:spcPct val="15000"/>
              </a:spcBef>
            </a:pPr>
            <a:r>
              <a:rPr lang="en-US" sz="2200" dirty="0">
                <a:ea typeface="ＭＳ Ｐゴシック" pitchFamily="-109" charset="-128"/>
              </a:rPr>
              <a:t>Raffles, Bingo, and other games of chance</a:t>
            </a:r>
          </a:p>
          <a:p>
            <a:pPr marL="457200" lvl="1" indent="0" eaLnBrk="1" hangingPunct="1">
              <a:lnSpc>
                <a:spcPct val="90000"/>
              </a:lnSpc>
              <a:spcBef>
                <a:spcPct val="15000"/>
              </a:spcBef>
              <a:buNone/>
            </a:pPr>
            <a:endParaRPr lang="en-US" sz="1100" dirty="0">
              <a:ea typeface="ＭＳ Ｐゴシック" pitchFamily="-109" charset="-128"/>
            </a:endParaRPr>
          </a:p>
          <a:p>
            <a:pPr lvl="1">
              <a:spcBef>
                <a:spcPct val="0"/>
              </a:spcBef>
            </a:pPr>
            <a:r>
              <a:rPr lang="en-US" sz="2200" i="1" dirty="0">
                <a:ea typeface="ＭＳ Ｐゴシック" pitchFamily="-109" charset="-128"/>
              </a:rPr>
              <a:t>Who can do a raffle:</a:t>
            </a:r>
          </a:p>
          <a:p>
            <a:pPr lvl="2">
              <a:spcBef>
                <a:spcPct val="0"/>
              </a:spcBef>
            </a:pPr>
            <a:r>
              <a:rPr lang="en-US" sz="2200" dirty="0">
                <a:ea typeface="ＭＳ Ｐゴシック" pitchFamily="-109" charset="-128"/>
              </a:rPr>
              <a:t>Private non-profit groups (Not ASB)</a:t>
            </a:r>
          </a:p>
          <a:p>
            <a:pPr lvl="2">
              <a:spcBef>
                <a:spcPct val="0"/>
              </a:spcBef>
            </a:pPr>
            <a:r>
              <a:rPr lang="en-US" sz="2200" dirty="0">
                <a:ea typeface="ＭＳ Ｐゴシック" pitchFamily="-109" charset="-128"/>
              </a:rPr>
              <a:t>Non-profit must have a California Business License for at least one year</a:t>
            </a:r>
          </a:p>
          <a:p>
            <a:pPr lvl="2">
              <a:spcBef>
                <a:spcPct val="0"/>
              </a:spcBef>
            </a:pPr>
            <a:r>
              <a:rPr lang="en-US" sz="2200" dirty="0">
                <a:ea typeface="ＭＳ Ｐゴシック" pitchFamily="-109" charset="-128"/>
              </a:rPr>
              <a:t>Own tax ID number</a:t>
            </a:r>
          </a:p>
          <a:p>
            <a:pPr lvl="2">
              <a:spcBef>
                <a:spcPct val="0"/>
              </a:spcBef>
            </a:pPr>
            <a:r>
              <a:rPr lang="en-US" sz="2200" dirty="0">
                <a:ea typeface="ＭＳ Ｐゴシック" pitchFamily="-109" charset="-128"/>
              </a:rPr>
              <a:t>Must register annually with Attorney General’s Registry of Charitable Trusts prior to raffle and receive confirmation of the annual registration prior to holding the raffle</a:t>
            </a:r>
          </a:p>
          <a:p>
            <a:pPr lvl="2">
              <a:spcBef>
                <a:spcPct val="0"/>
              </a:spcBef>
            </a:pPr>
            <a:r>
              <a:rPr lang="en-US" sz="2200" dirty="0">
                <a:ea typeface="ＭＳ Ｐゴシック" pitchFamily="-109" charset="-128"/>
              </a:rPr>
              <a:t>Must distribute at least 90% of proceeds to beneficial or charitable purposes</a:t>
            </a:r>
          </a:p>
          <a:p>
            <a:pPr lvl="1">
              <a:spcBef>
                <a:spcPct val="0"/>
              </a:spcBef>
            </a:pPr>
            <a:r>
              <a:rPr lang="en-US" sz="2200" dirty="0">
                <a:ea typeface="ＭＳ Ｐゴシック" pitchFamily="-109" charset="-128"/>
              </a:rPr>
              <a:t>Department of Justice </a:t>
            </a:r>
            <a:r>
              <a:rPr lang="en-US" sz="2200" b="1" dirty="0">
                <a:solidFill>
                  <a:schemeClr val="accent2"/>
                </a:solidFill>
                <a:ea typeface="ＭＳ Ｐゴシック" pitchFamily="-109" charset="-128"/>
                <a:hlinkClick r:id="rId2"/>
              </a:rPr>
              <a:t>www.caag.state.ca.us</a:t>
            </a:r>
            <a:r>
              <a:rPr lang="en-US" sz="2200" dirty="0">
                <a:solidFill>
                  <a:schemeClr val="accent2"/>
                </a:solidFill>
                <a:ea typeface="ＭＳ Ｐゴシック" pitchFamily="-109" charset="-128"/>
              </a:rPr>
              <a:t> </a:t>
            </a:r>
          </a:p>
          <a:p>
            <a:pPr marL="457200" lvl="1" indent="0" eaLnBrk="1" hangingPunct="1">
              <a:lnSpc>
                <a:spcPct val="90000"/>
              </a:lnSpc>
              <a:spcBef>
                <a:spcPct val="15000"/>
              </a:spcBef>
            </a:pPr>
            <a:endParaRPr lang="en-US" dirty="0">
              <a:ea typeface="ＭＳ Ｐゴシック" pitchFamily="-109" charset="-128"/>
            </a:endParaRPr>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28600" y="228600"/>
            <a:ext cx="8650288" cy="609600"/>
          </a:xfrm>
        </p:spPr>
        <p:txBody>
          <a:bodyPr/>
          <a:lstStyle/>
          <a:p>
            <a:pPr eaLnBrk="1" hangingPunct="1"/>
            <a:r>
              <a:rPr lang="en-US" dirty="0">
                <a:ea typeface="ＭＳ Ｐゴシック" pitchFamily="-109" charset="-128"/>
              </a:rPr>
              <a:t> </a:t>
            </a:r>
            <a:r>
              <a:rPr lang="en-US" sz="3200" dirty="0">
                <a:solidFill>
                  <a:schemeClr val="accent2"/>
                </a:solidFill>
                <a:ea typeface="ＭＳ Ｐゴシック" pitchFamily="-109" charset="-128"/>
              </a:rPr>
              <a:t>Unallowable Fund-raisers, cont.</a:t>
            </a:r>
          </a:p>
        </p:txBody>
      </p:sp>
      <p:sp>
        <p:nvSpPr>
          <p:cNvPr id="57347" name="Rectangle 3"/>
          <p:cNvSpPr>
            <a:spLocks noGrp="1" noChangeArrowheads="1"/>
          </p:cNvSpPr>
          <p:nvPr>
            <p:ph type="body" sz="half" idx="1"/>
          </p:nvPr>
        </p:nvSpPr>
        <p:spPr>
          <a:xfrm>
            <a:off x="609600" y="838200"/>
            <a:ext cx="8305800" cy="6172200"/>
          </a:xfrm>
        </p:spPr>
        <p:txBody>
          <a:bodyPr/>
          <a:lstStyle/>
          <a:p>
            <a:pPr marL="457200" lvl="1" indent="0" eaLnBrk="1" hangingPunct="1">
              <a:lnSpc>
                <a:spcPct val="90000"/>
              </a:lnSpc>
              <a:spcBef>
                <a:spcPts val="600"/>
              </a:spcBef>
              <a:buNone/>
            </a:pPr>
            <a:endParaRPr lang="en-US" sz="2000" dirty="0">
              <a:ea typeface="ＭＳ Ｐゴシック" pitchFamily="-109" charset="-128"/>
            </a:endParaRPr>
          </a:p>
          <a:p>
            <a:pPr marL="457200" lvl="1" indent="0" eaLnBrk="1" hangingPunct="1">
              <a:lnSpc>
                <a:spcPct val="90000"/>
              </a:lnSpc>
              <a:spcBef>
                <a:spcPts val="600"/>
              </a:spcBef>
              <a:buNone/>
            </a:pPr>
            <a:r>
              <a:rPr lang="en-US" sz="2400" dirty="0">
                <a:ea typeface="ＭＳ Ｐゴシック" pitchFamily="-109" charset="-128"/>
              </a:rPr>
              <a:t>Remember::  It is not legal for teachers to raise funds to increase their site budgets by fundraising using the district’s tax ID number.  If they do, the funds may become taxable to the teacher.</a:t>
            </a:r>
          </a:p>
          <a:p>
            <a:pPr marL="457200" lvl="1" indent="0" eaLnBrk="1" hangingPunct="1">
              <a:lnSpc>
                <a:spcPct val="90000"/>
              </a:lnSpc>
              <a:spcBef>
                <a:spcPts val="600"/>
              </a:spcBef>
              <a:buNone/>
            </a:pPr>
            <a:r>
              <a:rPr lang="en-US" sz="2400" dirty="0">
                <a:ea typeface="ＭＳ Ｐゴシック" pitchFamily="-109" charset="-128"/>
              </a:rPr>
              <a:t>There’s a big difference when students fundraise when compared to teachers fundraising.  One is legal; the other is not!</a:t>
            </a:r>
          </a:p>
          <a:p>
            <a:pPr marL="457200" lvl="1" indent="0" eaLnBrk="1" hangingPunct="1">
              <a:lnSpc>
                <a:spcPct val="90000"/>
              </a:lnSpc>
              <a:buFontTx/>
              <a:buNone/>
            </a:pPr>
            <a:endParaRPr lang="en-US" sz="2200" dirty="0">
              <a:ea typeface="ＭＳ Ｐゴシック" pitchFamily="-109" charset="-128"/>
            </a:endParaRPr>
          </a:p>
        </p:txBody>
      </p:sp>
    </p:spTree>
    <p:extLst>
      <p:ext uri="{BB962C8B-B14F-4D97-AF65-F5344CB8AC3E}">
        <p14:creationId xmlns:p14="http://schemas.microsoft.com/office/powerpoint/2010/main" val="3002247813"/>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28600" y="304800"/>
            <a:ext cx="8650288" cy="714375"/>
          </a:xfrm>
        </p:spPr>
        <p:txBody>
          <a:bodyPr/>
          <a:lstStyle/>
          <a:p>
            <a:pPr eaLnBrk="1" hangingPunct="1"/>
            <a:r>
              <a:rPr lang="en-US" dirty="0">
                <a:ea typeface="ＭＳ Ｐゴシック" pitchFamily="-109" charset="-128"/>
              </a:rPr>
              <a:t> </a:t>
            </a:r>
            <a:r>
              <a:rPr lang="en-US" sz="3200" dirty="0">
                <a:solidFill>
                  <a:schemeClr val="accent2"/>
                </a:solidFill>
                <a:ea typeface="ＭＳ Ｐゴシック" pitchFamily="-109" charset="-128"/>
              </a:rPr>
              <a:t>Donations</a:t>
            </a:r>
          </a:p>
        </p:txBody>
      </p:sp>
      <p:sp>
        <p:nvSpPr>
          <p:cNvPr id="58371" name="Rectangle 3"/>
          <p:cNvSpPr>
            <a:spLocks noGrp="1" noChangeArrowheads="1"/>
          </p:cNvSpPr>
          <p:nvPr>
            <p:ph type="body" sz="half" idx="1"/>
          </p:nvPr>
        </p:nvSpPr>
        <p:spPr>
          <a:xfrm>
            <a:off x="914400" y="990600"/>
            <a:ext cx="7620000" cy="4678363"/>
          </a:xfrm>
        </p:spPr>
        <p:txBody>
          <a:bodyPr/>
          <a:lstStyle/>
          <a:p>
            <a:pPr marL="0" indent="0" eaLnBrk="1" hangingPunct="1">
              <a:lnSpc>
                <a:spcPct val="90000"/>
              </a:lnSpc>
            </a:pPr>
            <a:endParaRPr lang="en-US" sz="2200" dirty="0">
              <a:ea typeface="ＭＳ Ｐゴシック" pitchFamily="-109" charset="-128"/>
            </a:endParaRPr>
          </a:p>
          <a:p>
            <a:pPr>
              <a:lnSpc>
                <a:spcPct val="90000"/>
              </a:lnSpc>
            </a:pPr>
            <a:r>
              <a:rPr lang="en-US" sz="2400" dirty="0">
                <a:ea typeface="ＭＳ Ｐゴシック" pitchFamily="-109" charset="-128"/>
              </a:rPr>
              <a:t>Yes, ASB can gladly accept donations of money or property.</a:t>
            </a:r>
          </a:p>
          <a:p>
            <a:pPr>
              <a:lnSpc>
                <a:spcPct val="90000"/>
              </a:lnSpc>
            </a:pPr>
            <a:endParaRPr lang="en-US" sz="2400" dirty="0">
              <a:ea typeface="ＭＳ Ｐゴシック" pitchFamily="-109" charset="-128"/>
            </a:endParaRPr>
          </a:p>
          <a:p>
            <a:pPr>
              <a:lnSpc>
                <a:spcPct val="90000"/>
              </a:lnSpc>
            </a:pPr>
            <a:r>
              <a:rPr lang="en-US" sz="2400" dirty="0">
                <a:ea typeface="ＭＳ Ｐゴシック" pitchFamily="-109" charset="-128"/>
              </a:rPr>
              <a:t>But they can’t be:</a:t>
            </a:r>
          </a:p>
          <a:p>
            <a:pPr lvl="1">
              <a:lnSpc>
                <a:spcPct val="90000"/>
              </a:lnSpc>
            </a:pPr>
            <a:r>
              <a:rPr lang="en-US" sz="2200" dirty="0">
                <a:ea typeface="ＭＳ Ｐゴシック" pitchFamily="-109" charset="-128"/>
              </a:rPr>
              <a:t>Required</a:t>
            </a:r>
          </a:p>
          <a:p>
            <a:pPr lvl="1">
              <a:lnSpc>
                <a:spcPct val="90000"/>
              </a:lnSpc>
            </a:pPr>
            <a:r>
              <a:rPr lang="en-US" sz="2200" dirty="0">
                <a:ea typeface="ＭＳ Ｐゴシック" pitchFamily="-109" charset="-128"/>
              </a:rPr>
              <a:t>Mandatory</a:t>
            </a:r>
          </a:p>
          <a:p>
            <a:pPr lvl="1">
              <a:lnSpc>
                <a:spcPct val="90000"/>
              </a:lnSpc>
            </a:pPr>
            <a:r>
              <a:rPr lang="en-US" sz="2200" dirty="0">
                <a:ea typeface="ＭＳ Ｐゴシック" pitchFamily="-109" charset="-128"/>
              </a:rPr>
              <a:t>A prerequisite to participate in a program or activity</a:t>
            </a:r>
          </a:p>
          <a:p>
            <a:pPr>
              <a:lnSpc>
                <a:spcPct val="90000"/>
              </a:lnSpc>
            </a:pPr>
            <a:endParaRPr lang="en-US" sz="2400" dirty="0">
              <a:ea typeface="ＭＳ Ｐゴシック" pitchFamily="-109" charset="-128"/>
            </a:endParaRPr>
          </a:p>
          <a:p>
            <a:pPr>
              <a:lnSpc>
                <a:spcPct val="90000"/>
              </a:lnSpc>
            </a:pPr>
            <a:r>
              <a:rPr lang="en-US" sz="2400" dirty="0">
                <a:ea typeface="ＭＳ Ｐゴシック" pitchFamily="-109" charset="-128"/>
              </a:rPr>
              <a:t>All ASB rules and guidelines apply to any received donations.</a:t>
            </a:r>
          </a:p>
          <a:p>
            <a:pPr>
              <a:lnSpc>
                <a:spcPct val="90000"/>
              </a:lnSpc>
            </a:pPr>
            <a:r>
              <a:rPr lang="en-US" sz="2400" dirty="0">
                <a:ea typeface="ＭＳ Ｐゴシック" pitchFamily="-109" charset="-128"/>
              </a:rPr>
              <a:t>Make sure you know if the district’s board policy on donations has special provisions/instructions for how ASB donations are to be acknowledged or accepted.</a:t>
            </a:r>
          </a:p>
          <a:p>
            <a:pPr marL="457200" lvl="1" indent="0">
              <a:lnSpc>
                <a:spcPct val="90000"/>
              </a:lnSpc>
              <a:buNone/>
            </a:pPr>
            <a:r>
              <a:rPr lang="en-US" sz="2200" dirty="0">
                <a:ea typeface="ＭＳ Ｐゴシック" pitchFamily="-109" charset="-128"/>
              </a:rPr>
              <a:t>		 </a:t>
            </a:r>
            <a:endParaRPr lang="en-US" sz="2000" dirty="0">
              <a:ea typeface="ＭＳ Ｐゴシック" pitchFamily="-109" charset="-128"/>
            </a:endParaRPr>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28600" y="304800"/>
            <a:ext cx="8650288" cy="714375"/>
          </a:xfrm>
        </p:spPr>
        <p:txBody>
          <a:bodyPr/>
          <a:lstStyle/>
          <a:p>
            <a:pPr eaLnBrk="1" hangingPunct="1"/>
            <a:r>
              <a:rPr lang="en-US" dirty="0">
                <a:ea typeface="ＭＳ Ｐゴシック" pitchFamily="-109" charset="-128"/>
              </a:rPr>
              <a:t> </a:t>
            </a:r>
            <a:r>
              <a:rPr lang="en-US" sz="3200" dirty="0">
                <a:solidFill>
                  <a:schemeClr val="accent2"/>
                </a:solidFill>
                <a:ea typeface="ＭＳ Ｐゴシック" pitchFamily="-109" charset="-128"/>
              </a:rPr>
              <a:t>ASB Accounts are Not Pass-Through Accounts</a:t>
            </a:r>
          </a:p>
        </p:txBody>
      </p:sp>
      <p:sp>
        <p:nvSpPr>
          <p:cNvPr id="58371" name="Rectangle 3"/>
          <p:cNvSpPr>
            <a:spLocks noGrp="1" noChangeArrowheads="1"/>
          </p:cNvSpPr>
          <p:nvPr>
            <p:ph type="body" sz="half" idx="1"/>
          </p:nvPr>
        </p:nvSpPr>
        <p:spPr>
          <a:xfrm>
            <a:off x="914400" y="990600"/>
            <a:ext cx="7620000" cy="4678363"/>
          </a:xfrm>
        </p:spPr>
        <p:txBody>
          <a:bodyPr/>
          <a:lstStyle/>
          <a:p>
            <a:pPr marL="0" indent="0" eaLnBrk="1" hangingPunct="1">
              <a:lnSpc>
                <a:spcPct val="90000"/>
              </a:lnSpc>
            </a:pPr>
            <a:endParaRPr lang="en-US" sz="2200" dirty="0">
              <a:ea typeface="ＭＳ Ｐゴシック" pitchFamily="-109" charset="-128"/>
            </a:endParaRPr>
          </a:p>
          <a:p>
            <a:pPr>
              <a:lnSpc>
                <a:spcPct val="90000"/>
              </a:lnSpc>
            </a:pPr>
            <a:r>
              <a:rPr lang="en-US" sz="2400" dirty="0">
                <a:ea typeface="ＭＳ Ｐゴシック" pitchFamily="-109" charset="-128"/>
              </a:rPr>
              <a:t>ASB accounts should not be used as pass-through or clearing accounts.</a:t>
            </a:r>
          </a:p>
          <a:p>
            <a:pPr>
              <a:lnSpc>
                <a:spcPct val="90000"/>
              </a:lnSpc>
            </a:pPr>
            <a:endParaRPr lang="en-US" sz="2400" dirty="0">
              <a:ea typeface="ＭＳ Ｐゴシック" pitchFamily="-109" charset="-128"/>
            </a:endParaRPr>
          </a:p>
          <a:p>
            <a:pPr>
              <a:lnSpc>
                <a:spcPct val="90000"/>
              </a:lnSpc>
            </a:pPr>
            <a:r>
              <a:rPr lang="en-US" sz="2400" dirty="0">
                <a:ea typeface="ＭＳ Ｐゴシック" pitchFamily="-109" charset="-128"/>
              </a:rPr>
              <a:t>Only money that should be deposited into ASB:</a:t>
            </a:r>
          </a:p>
          <a:p>
            <a:pPr lvl="1" indent="-342900">
              <a:lnSpc>
                <a:spcPct val="90000"/>
              </a:lnSpc>
            </a:pPr>
            <a:r>
              <a:rPr lang="en-US" sz="2200" dirty="0">
                <a:ea typeface="ＭＳ Ｐゴシック" pitchFamily="-109" charset="-128"/>
              </a:rPr>
              <a:t>Actual ASB funds</a:t>
            </a:r>
          </a:p>
          <a:p>
            <a:pPr lvl="1" indent="-342900">
              <a:lnSpc>
                <a:spcPct val="90000"/>
              </a:lnSpc>
            </a:pPr>
            <a:r>
              <a:rPr lang="en-US" sz="2200" dirty="0">
                <a:ea typeface="ＭＳ Ｐゴシック" pitchFamily="-109" charset="-128"/>
              </a:rPr>
              <a:t>Will be used for appropriate ASB purposes</a:t>
            </a:r>
          </a:p>
        </p:txBody>
      </p:sp>
    </p:spTree>
    <p:extLst>
      <p:ext uri="{BB962C8B-B14F-4D97-AF65-F5344CB8AC3E}">
        <p14:creationId xmlns:p14="http://schemas.microsoft.com/office/powerpoint/2010/main" val="3868721956"/>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704850"/>
            <a:ext cx="8229600" cy="666750"/>
          </a:xfrm>
        </p:spPr>
        <p:txBody>
          <a:bodyPr/>
          <a:lstStyle/>
          <a:p>
            <a:pPr eaLnBrk="1" hangingPunct="1"/>
            <a:r>
              <a:rPr lang="en-US" sz="3200" dirty="0">
                <a:solidFill>
                  <a:schemeClr val="accent2"/>
                </a:solidFill>
                <a:ea typeface="ＭＳ Ｐゴシック" pitchFamily="-109" charset="-128"/>
              </a:rPr>
              <a:t>Allowable Expenses</a:t>
            </a:r>
          </a:p>
        </p:txBody>
      </p:sp>
      <p:sp>
        <p:nvSpPr>
          <p:cNvPr id="72707" name="Rectangle 3"/>
          <p:cNvSpPr>
            <a:spLocks noGrp="1" noChangeArrowheads="1"/>
          </p:cNvSpPr>
          <p:nvPr>
            <p:ph type="body" idx="1"/>
          </p:nvPr>
        </p:nvSpPr>
        <p:spPr>
          <a:xfrm>
            <a:off x="457200" y="1447800"/>
            <a:ext cx="8305800" cy="4800600"/>
          </a:xfrm>
        </p:spPr>
        <p:txBody>
          <a:bodyPr/>
          <a:lstStyle/>
          <a:p>
            <a:pPr eaLnBrk="1" hangingPunct="1">
              <a:lnSpc>
                <a:spcPct val="90000"/>
              </a:lnSpc>
            </a:pPr>
            <a:r>
              <a:rPr lang="en-US" sz="2400" dirty="0">
                <a:ea typeface="ＭＳ Ｐゴシック" pitchFamily="-109" charset="-128"/>
              </a:rPr>
              <a:t>Must be in compliance with the law and local board policy</a:t>
            </a:r>
          </a:p>
          <a:p>
            <a:pPr eaLnBrk="1" hangingPunct="1">
              <a:lnSpc>
                <a:spcPct val="90000"/>
              </a:lnSpc>
            </a:pPr>
            <a:r>
              <a:rPr lang="en-US" sz="2400" dirty="0">
                <a:ea typeface="ＭＳ Ｐゴシック" pitchFamily="-109" charset="-128"/>
              </a:rPr>
              <a:t>Must promote the students’ general welfare, morale, and educational experience </a:t>
            </a:r>
          </a:p>
          <a:p>
            <a:pPr eaLnBrk="1" hangingPunct="1">
              <a:lnSpc>
                <a:spcPct val="90000"/>
              </a:lnSpc>
            </a:pPr>
            <a:r>
              <a:rPr lang="en-US" sz="2400" dirty="0">
                <a:ea typeface="ＭＳ Ｐゴシック" pitchFamily="-109" charset="-128"/>
              </a:rPr>
              <a:t>Must be directly linked to the students’ benefit</a:t>
            </a:r>
          </a:p>
          <a:p>
            <a:pPr eaLnBrk="1" hangingPunct="1">
              <a:lnSpc>
                <a:spcPct val="90000"/>
              </a:lnSpc>
            </a:pPr>
            <a:r>
              <a:rPr lang="en-US" sz="2400" dirty="0">
                <a:ea typeface="ＭＳ Ｐゴシック" pitchFamily="-109" charset="-128"/>
              </a:rPr>
              <a:t>Must be pre-approved </a:t>
            </a:r>
          </a:p>
          <a:p>
            <a:pPr eaLnBrk="1" hangingPunct="1">
              <a:lnSpc>
                <a:spcPct val="90000"/>
              </a:lnSpc>
            </a:pPr>
            <a:r>
              <a:rPr lang="en-US" sz="2400" dirty="0">
                <a:ea typeface="ＭＳ Ｐゴシック" pitchFamily="-109" charset="-128"/>
              </a:rPr>
              <a:t>Must be outside of what the school district should provide, or has provided in past, from their own general funding sources</a:t>
            </a:r>
          </a:p>
          <a:p>
            <a:pPr eaLnBrk="1" hangingPunct="1">
              <a:lnSpc>
                <a:spcPct val="90000"/>
              </a:lnSpc>
            </a:pPr>
            <a:r>
              <a:rPr lang="en-US" sz="2400" dirty="0">
                <a:ea typeface="ＭＳ Ｐゴシック" pitchFamily="-109" charset="-128"/>
              </a:rPr>
              <a:t>Must benefit a group of students (with few exceptions)</a:t>
            </a:r>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704850"/>
            <a:ext cx="8229600" cy="742950"/>
          </a:xfrm>
        </p:spPr>
        <p:txBody>
          <a:bodyPr/>
          <a:lstStyle/>
          <a:p>
            <a:pPr eaLnBrk="1" hangingPunct="1"/>
            <a:r>
              <a:rPr lang="en-US" sz="3200" dirty="0">
                <a:solidFill>
                  <a:schemeClr val="accent2"/>
                </a:solidFill>
                <a:ea typeface="ＭＳ Ｐゴシック" pitchFamily="-109" charset="-128"/>
              </a:rPr>
              <a:t>Allowable Expenses, cont.</a:t>
            </a:r>
          </a:p>
        </p:txBody>
      </p:sp>
      <p:sp>
        <p:nvSpPr>
          <p:cNvPr id="73731" name="Rectangle 3"/>
          <p:cNvSpPr>
            <a:spLocks noGrp="1" noChangeArrowheads="1"/>
          </p:cNvSpPr>
          <p:nvPr>
            <p:ph type="body" idx="1"/>
          </p:nvPr>
        </p:nvSpPr>
        <p:spPr>
          <a:xfrm>
            <a:off x="381000" y="1524000"/>
            <a:ext cx="8458200" cy="4724400"/>
          </a:xfrm>
        </p:spPr>
        <p:txBody>
          <a:bodyPr/>
          <a:lstStyle/>
          <a:p>
            <a:pPr eaLnBrk="1" hangingPunct="1"/>
            <a:r>
              <a:rPr lang="en-US" dirty="0">
                <a:ea typeface="ＭＳ Ｐゴシック" pitchFamily="-109" charset="-128"/>
              </a:rPr>
              <a:t>Expenses </a:t>
            </a:r>
            <a:r>
              <a:rPr lang="en-US" b="1" u="sng" dirty="0">
                <a:ea typeface="ＭＳ Ｐゴシック" pitchFamily="-109" charset="-128"/>
              </a:rPr>
              <a:t>CANNOT</a:t>
            </a:r>
            <a:r>
              <a:rPr lang="en-US" b="1" dirty="0">
                <a:ea typeface="ＭＳ Ｐゴシック" pitchFamily="-109" charset="-128"/>
              </a:rPr>
              <a:t> </a:t>
            </a:r>
            <a:r>
              <a:rPr lang="en-US" dirty="0">
                <a:ea typeface="ＭＳ Ｐゴシック" pitchFamily="-109" charset="-128"/>
              </a:rPr>
              <a:t>be considered a gift of public funds</a:t>
            </a:r>
          </a:p>
          <a:p>
            <a:pPr lvl="1" eaLnBrk="1" hangingPunct="1"/>
            <a:r>
              <a:rPr lang="en-US" dirty="0">
                <a:ea typeface="ＭＳ Ｐゴシック" pitchFamily="-109" charset="-128"/>
              </a:rPr>
              <a:t>Must have a direct or substantial purpose</a:t>
            </a:r>
          </a:p>
          <a:p>
            <a:pPr lvl="1" eaLnBrk="1" hangingPunct="1"/>
            <a:r>
              <a:rPr lang="en-US" dirty="0">
                <a:ea typeface="ＭＳ Ｐゴシック" pitchFamily="-109" charset="-128"/>
              </a:rPr>
              <a:t>Misappropriation of public funds is considered a criminal act, with no monetary limit specified</a:t>
            </a:r>
          </a:p>
          <a:p>
            <a:pPr lvl="1" eaLnBrk="1" hangingPunct="1"/>
            <a:r>
              <a:rPr lang="en-US" dirty="0">
                <a:ea typeface="ＭＳ Ｐゴシック" pitchFamily="-109" charset="-128"/>
              </a:rPr>
              <a:t>Better to be safe than sorry</a:t>
            </a:r>
          </a:p>
          <a:p>
            <a:pPr lvl="1" eaLnBrk="1" hangingPunct="1">
              <a:buFontTx/>
              <a:buNone/>
            </a:pPr>
            <a:endParaRPr lang="en-US" dirty="0">
              <a:ea typeface="ＭＳ Ｐゴシック" pitchFamily="-109" charset="-128"/>
            </a:endParaRPr>
          </a:p>
          <a:p>
            <a:pPr eaLnBrk="1" hangingPunct="1"/>
            <a:endParaRPr lang="en-US" dirty="0">
              <a:ea typeface="ＭＳ Ｐゴシック" pitchFamily="-109" charset="-128"/>
            </a:endParaRPr>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0" y="381000"/>
            <a:ext cx="8229600" cy="666750"/>
          </a:xfrm>
        </p:spPr>
        <p:txBody>
          <a:bodyPr/>
          <a:lstStyle/>
          <a:p>
            <a:r>
              <a:rPr lang="en-US" sz="3200" dirty="0">
                <a:solidFill>
                  <a:schemeClr val="accent2"/>
                </a:solidFill>
                <a:ea typeface="ＭＳ Ｐゴシック" pitchFamily="-109" charset="-128"/>
              </a:rPr>
              <a:t>Allowable Expenses, cont.</a:t>
            </a:r>
          </a:p>
        </p:txBody>
      </p:sp>
      <p:sp>
        <p:nvSpPr>
          <p:cNvPr id="131075" name="Rectangle 3"/>
          <p:cNvSpPr>
            <a:spLocks noGrp="1" noChangeArrowheads="1"/>
          </p:cNvSpPr>
          <p:nvPr>
            <p:ph type="body" idx="1"/>
          </p:nvPr>
        </p:nvSpPr>
        <p:spPr>
          <a:xfrm>
            <a:off x="609600" y="1143000"/>
            <a:ext cx="8458200" cy="5334000"/>
          </a:xfrm>
        </p:spPr>
        <p:txBody>
          <a:bodyPr/>
          <a:lstStyle/>
          <a:p>
            <a:pPr eaLnBrk="1" hangingPunct="1">
              <a:buFontTx/>
              <a:buNone/>
            </a:pPr>
            <a:r>
              <a:rPr lang="en-US" sz="2100" b="1" dirty="0">
                <a:ea typeface="ＭＳ Ｐゴシック" pitchFamily="-109" charset="-128"/>
              </a:rPr>
              <a:t>Gift of Public Funds</a:t>
            </a:r>
            <a:endParaRPr lang="en-US" sz="2100" dirty="0">
              <a:solidFill>
                <a:srgbClr val="FF0000"/>
              </a:solidFill>
              <a:ea typeface="ＭＳ Ｐゴシック" pitchFamily="-109" charset="-128"/>
            </a:endParaRPr>
          </a:p>
          <a:p>
            <a:pPr eaLnBrk="1" hangingPunct="1"/>
            <a:r>
              <a:rPr lang="en-US" sz="2100" dirty="0">
                <a:ea typeface="ＭＳ Ｐゴシック" pitchFamily="-109" charset="-128"/>
              </a:rPr>
              <a:t>Article 16, section 6</a:t>
            </a:r>
          </a:p>
          <a:p>
            <a:pPr lvl="1" eaLnBrk="1" hangingPunct="1"/>
            <a:r>
              <a:rPr lang="en-US" sz="2100" dirty="0">
                <a:ea typeface="ＭＳ Ｐゴシック" pitchFamily="-109" charset="-128"/>
              </a:rPr>
              <a:t>Expenditures of school funds must be for a direct and primary public   purpose to avoid being a gift of public funds</a:t>
            </a:r>
          </a:p>
          <a:p>
            <a:pPr lvl="2" eaLnBrk="1" hangingPunct="1"/>
            <a:r>
              <a:rPr lang="en-US" sz="2100" dirty="0">
                <a:ea typeface="ＭＳ Ｐゴシック" pitchFamily="-109" charset="-128"/>
              </a:rPr>
              <a:t>Private individuals are benefitted only incidentally to the promotion         of the public purpose</a:t>
            </a:r>
          </a:p>
          <a:p>
            <a:pPr lvl="1" eaLnBrk="1" hangingPunct="1"/>
            <a:r>
              <a:rPr lang="en-US" sz="2100" dirty="0">
                <a:ea typeface="ＭＳ Ｐゴシック" pitchFamily="-109" charset="-128"/>
              </a:rPr>
              <a:t>Approved public purpose must be within the scope of a school district’s jurisdiction and purpose</a:t>
            </a:r>
          </a:p>
          <a:p>
            <a:pPr eaLnBrk="1" hangingPunct="1"/>
            <a:r>
              <a:rPr lang="en-US" sz="2100" dirty="0">
                <a:ea typeface="ＭＳ Ｐゴシック" pitchFamily="-109" charset="-128"/>
              </a:rPr>
              <a:t>Expenditures that most directly and tangibly benefit students’ education are   more likely justified</a:t>
            </a:r>
          </a:p>
          <a:p>
            <a:pPr lvl="1" eaLnBrk="1" hangingPunct="1"/>
            <a:r>
              <a:rPr lang="en-US" sz="2100" dirty="0">
                <a:ea typeface="ＭＳ Ｐゴシック" pitchFamily="-109" charset="-128"/>
              </a:rPr>
              <a:t>Expenditures driven by personal motive are not justified even if they have      a long-standing custom or are based on                                           benevolent feelings</a:t>
            </a:r>
          </a:p>
          <a:p>
            <a:pPr lvl="2" eaLnBrk="1" hangingPunct="1">
              <a:buFontTx/>
              <a:buNone/>
            </a:pPr>
            <a:endParaRPr lang="en-US" dirty="0">
              <a:ea typeface="ＭＳ Ｐゴシック" pitchFamily="-109" charset="-128"/>
            </a:endParaRPr>
          </a:p>
          <a:p>
            <a:pPr lvl="2" eaLnBrk="1" hangingPunct="1"/>
            <a:endParaRPr lang="en-US" dirty="0">
              <a:ea typeface="ＭＳ Ｐゴシック" pitchFamily="-109" charset="-128"/>
            </a:endParaRPr>
          </a:p>
          <a:p>
            <a:pPr lvl="2" eaLnBrk="1" hangingPunct="1"/>
            <a:endParaRPr lang="en-US" dirty="0">
              <a:ea typeface="ＭＳ Ｐゴシック" pitchFamily="-109" charset="-128"/>
            </a:endParaRPr>
          </a:p>
          <a:p>
            <a:pPr eaLnBrk="1" hangingPunct="1">
              <a:buFontTx/>
              <a:buNone/>
            </a:pPr>
            <a:endParaRPr lang="en-US" dirty="0">
              <a:ea typeface="ＭＳ Ｐゴシック" pitchFamily="-109" charset="-128"/>
            </a:endParaRPr>
          </a:p>
        </p:txBody>
      </p:sp>
    </p:spTree>
    <p:extLst>
      <p:ext uri="{BB962C8B-B14F-4D97-AF65-F5344CB8AC3E}">
        <p14:creationId xmlns:p14="http://schemas.microsoft.com/office/powerpoint/2010/main" val="1898293947"/>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533400" y="457200"/>
            <a:ext cx="8229600" cy="666750"/>
          </a:xfrm>
        </p:spPr>
        <p:txBody>
          <a:bodyPr/>
          <a:lstStyle/>
          <a:p>
            <a:r>
              <a:rPr lang="en-US" sz="3200" dirty="0">
                <a:solidFill>
                  <a:schemeClr val="accent2"/>
                </a:solidFill>
                <a:ea typeface="ＭＳ Ｐゴシック" pitchFamily="-109" charset="-128"/>
              </a:rPr>
              <a:t>Allowable Expenses, cont.</a:t>
            </a:r>
          </a:p>
        </p:txBody>
      </p:sp>
      <p:sp>
        <p:nvSpPr>
          <p:cNvPr id="133123" name="Rectangle 3"/>
          <p:cNvSpPr>
            <a:spLocks noGrp="1" noChangeArrowheads="1"/>
          </p:cNvSpPr>
          <p:nvPr>
            <p:ph type="body" idx="1"/>
          </p:nvPr>
        </p:nvSpPr>
        <p:spPr>
          <a:xfrm>
            <a:off x="685800" y="1371600"/>
            <a:ext cx="8001000" cy="5029200"/>
          </a:xfrm>
        </p:spPr>
        <p:txBody>
          <a:bodyPr/>
          <a:lstStyle/>
          <a:p>
            <a:pPr eaLnBrk="1" hangingPunct="1">
              <a:buFontTx/>
              <a:buNone/>
            </a:pPr>
            <a:r>
              <a:rPr lang="en-US" sz="2100" b="1" dirty="0">
                <a:ea typeface="ＭＳ Ｐゴシック" pitchFamily="-109" charset="-128"/>
              </a:rPr>
              <a:t>Gift of Public Funds</a:t>
            </a:r>
            <a:endParaRPr lang="en-US" sz="2100" dirty="0">
              <a:solidFill>
                <a:srgbClr val="FF0000"/>
              </a:solidFill>
              <a:ea typeface="ＭＳ Ｐゴシック" pitchFamily="-109" charset="-128"/>
            </a:endParaRPr>
          </a:p>
          <a:p>
            <a:pPr eaLnBrk="1" hangingPunct="1"/>
            <a:r>
              <a:rPr lang="en-US" sz="2100" dirty="0">
                <a:ea typeface="ＭＳ Ｐゴシック" pitchFamily="-109" charset="-128"/>
              </a:rPr>
              <a:t>To justify the expenditure of public funds, the governing board must determine that the expenditure will benefit the education of students within   its schools</a:t>
            </a:r>
          </a:p>
          <a:p>
            <a:pPr eaLnBrk="1" hangingPunct="1"/>
            <a:r>
              <a:rPr lang="en-US" sz="2100" dirty="0">
                <a:ea typeface="ＭＳ Ｐゴシック" pitchFamily="-109" charset="-128"/>
              </a:rPr>
              <a:t>If the governing board has determined that a particular type of expenditure serves a public purpose, courts will almost always defer to that finding</a:t>
            </a:r>
          </a:p>
          <a:p>
            <a:pPr lvl="1" eaLnBrk="1" hangingPunct="1"/>
            <a:r>
              <a:rPr lang="en-US" sz="2100" dirty="0">
                <a:ea typeface="ＭＳ Ｐゴシック" pitchFamily="-109" charset="-128"/>
              </a:rPr>
              <a:t>Put in board policy</a:t>
            </a:r>
          </a:p>
          <a:p>
            <a:pPr eaLnBrk="1" hangingPunct="1"/>
            <a:r>
              <a:rPr lang="en-US" sz="2100" dirty="0">
                <a:ea typeface="ＭＳ Ｐゴシック" pitchFamily="-109" charset="-128"/>
              </a:rPr>
              <a:t>Can be considered a gift of public funds unless in board policy</a:t>
            </a:r>
          </a:p>
          <a:p>
            <a:pPr lvl="1" eaLnBrk="1" hangingPunct="1"/>
            <a:r>
              <a:rPr lang="en-US" sz="2100" dirty="0">
                <a:ea typeface="ＭＳ Ｐゴシック" pitchFamily="-109" charset="-128"/>
              </a:rPr>
              <a:t>Flowers</a:t>
            </a:r>
          </a:p>
          <a:p>
            <a:pPr lvl="1" eaLnBrk="1" hangingPunct="1"/>
            <a:r>
              <a:rPr lang="en-US" sz="2100" dirty="0">
                <a:ea typeface="ＭＳ Ｐゴシック" pitchFamily="-109" charset="-128"/>
              </a:rPr>
              <a:t>Scholarships</a:t>
            </a:r>
          </a:p>
          <a:p>
            <a:pPr lvl="1" eaLnBrk="1" hangingPunct="1"/>
            <a:r>
              <a:rPr lang="en-US" sz="2100" dirty="0">
                <a:ea typeface="ＭＳ Ｐゴシック" pitchFamily="-109" charset="-128"/>
              </a:rPr>
              <a:t>Donations to charity</a:t>
            </a:r>
          </a:p>
          <a:p>
            <a:pPr eaLnBrk="1" hangingPunct="1">
              <a:buFontTx/>
              <a:buNone/>
            </a:pPr>
            <a:endParaRPr lang="en-US" dirty="0">
              <a:ea typeface="ＭＳ Ｐゴシック" pitchFamily="-109" charset="-128"/>
            </a:endParaRPr>
          </a:p>
        </p:txBody>
      </p:sp>
    </p:spTree>
    <p:extLst>
      <p:ext uri="{BB962C8B-B14F-4D97-AF65-F5344CB8AC3E}">
        <p14:creationId xmlns:p14="http://schemas.microsoft.com/office/powerpoint/2010/main" val="1042927328"/>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sz="3200" dirty="0">
                <a:solidFill>
                  <a:schemeClr val="accent2"/>
                </a:solidFill>
                <a:ea typeface="ＭＳ Ｐゴシック" pitchFamily="-109" charset="-128"/>
              </a:rPr>
              <a:t>Allowable Expenses, cont.</a:t>
            </a:r>
          </a:p>
        </p:txBody>
      </p:sp>
      <p:sp>
        <p:nvSpPr>
          <p:cNvPr id="74755" name="Rectangle 3"/>
          <p:cNvSpPr>
            <a:spLocks noGrp="1" noChangeArrowheads="1"/>
          </p:cNvSpPr>
          <p:nvPr>
            <p:ph type="body" sz="half" idx="1"/>
          </p:nvPr>
        </p:nvSpPr>
        <p:spPr>
          <a:xfrm>
            <a:off x="762000" y="1066800"/>
            <a:ext cx="8534400" cy="5334000"/>
          </a:xfrm>
        </p:spPr>
        <p:txBody>
          <a:bodyPr/>
          <a:lstStyle/>
          <a:p>
            <a:pPr>
              <a:lnSpc>
                <a:spcPct val="90000"/>
              </a:lnSpc>
            </a:pPr>
            <a:r>
              <a:rPr lang="en-US" sz="2400" dirty="0">
                <a:ea typeface="ＭＳ Ｐゴシック" pitchFamily="-109" charset="-128"/>
              </a:rPr>
              <a:t>Examples:</a:t>
            </a:r>
          </a:p>
          <a:p>
            <a:pPr lvl="1">
              <a:lnSpc>
                <a:spcPct val="90000"/>
              </a:lnSpc>
            </a:pPr>
            <a:r>
              <a:rPr lang="en-US" sz="2400" dirty="0">
                <a:ea typeface="ＭＳ Ｐゴシック" pitchFamily="-109" charset="-128"/>
              </a:rPr>
              <a:t>Student magazines and newspaper  subscriptions</a:t>
            </a:r>
          </a:p>
          <a:p>
            <a:pPr lvl="1">
              <a:lnSpc>
                <a:spcPct val="90000"/>
              </a:lnSpc>
            </a:pPr>
            <a:r>
              <a:rPr lang="en-US" sz="2400" dirty="0">
                <a:ea typeface="ＭＳ Ｐゴシック" pitchFamily="-109" charset="-128"/>
              </a:rPr>
              <a:t>Supplemental equipment for student use not provided by</a:t>
            </a:r>
          </a:p>
          <a:p>
            <a:pPr lvl="1">
              <a:lnSpc>
                <a:spcPct val="90000"/>
              </a:lnSpc>
            </a:pPr>
            <a:r>
              <a:rPr lang="en-US" sz="2400" dirty="0">
                <a:ea typeface="ＭＳ Ｐゴシック" pitchFamily="-109" charset="-128"/>
              </a:rPr>
              <a:t>	the school (i.e., telescopes)</a:t>
            </a:r>
          </a:p>
          <a:p>
            <a:pPr lvl="1">
              <a:lnSpc>
                <a:spcPct val="90000"/>
              </a:lnSpc>
            </a:pPr>
            <a:r>
              <a:rPr lang="en-US" sz="2400" dirty="0">
                <a:ea typeface="ＭＳ Ｐゴシック" pitchFamily="-109" charset="-128"/>
              </a:rPr>
              <a:t>Field trips/excursions/outdoor education camps</a:t>
            </a:r>
          </a:p>
          <a:p>
            <a:pPr lvl="1">
              <a:lnSpc>
                <a:spcPct val="90000"/>
              </a:lnSpc>
            </a:pPr>
            <a:r>
              <a:rPr lang="en-US" sz="2400" dirty="0">
                <a:ea typeface="ＭＳ Ｐゴシック" pitchFamily="-109" charset="-128"/>
              </a:rPr>
              <a:t>Extra-curricular athletics costs</a:t>
            </a:r>
          </a:p>
          <a:p>
            <a:pPr lvl="1">
              <a:lnSpc>
                <a:spcPct val="90000"/>
              </a:lnSpc>
            </a:pPr>
            <a:r>
              <a:rPr lang="en-US" sz="2400" dirty="0">
                <a:ea typeface="ＭＳ Ｐゴシック" pitchFamily="-109" charset="-128"/>
              </a:rPr>
              <a:t>Social events for students</a:t>
            </a:r>
          </a:p>
          <a:p>
            <a:pPr lvl="1">
              <a:lnSpc>
                <a:spcPct val="90000"/>
              </a:lnSpc>
            </a:pPr>
            <a:r>
              <a:rPr lang="en-US" sz="2400" dirty="0">
                <a:ea typeface="ＭＳ Ｐゴシック" pitchFamily="-109" charset="-128"/>
              </a:rPr>
              <a:t>Awards are allowable only if there is a district policy allowing  awards</a:t>
            </a:r>
          </a:p>
          <a:p>
            <a:pPr lvl="1">
              <a:lnSpc>
                <a:spcPct val="90000"/>
              </a:lnSpc>
            </a:pPr>
            <a:r>
              <a:rPr lang="en-US" sz="2400" dirty="0">
                <a:ea typeface="ＭＳ Ｐゴシック" pitchFamily="-109" charset="-128"/>
              </a:rPr>
              <a:t>Substitute teacher if the teacher is absent due to an authorized  ASB event</a:t>
            </a:r>
          </a:p>
          <a:p>
            <a:pPr marL="0" indent="0" eaLnBrk="1" hangingPunct="1">
              <a:lnSpc>
                <a:spcPct val="90000"/>
              </a:lnSpc>
              <a:buFontTx/>
              <a:buNone/>
            </a:pPr>
            <a:endParaRPr lang="en-US" dirty="0">
              <a:ea typeface="ＭＳ Ｐゴシック" pitchFamily="-109" charset="-128"/>
            </a:endParaRPr>
          </a:p>
        </p:txBody>
      </p:sp>
    </p:spTree>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742950"/>
          </a:xfrm>
        </p:spPr>
        <p:txBody>
          <a:bodyPr/>
          <a:lstStyle/>
          <a:p>
            <a:pPr eaLnBrk="1" hangingPunct="1"/>
            <a:r>
              <a:rPr lang="en-US" sz="3200" dirty="0">
                <a:solidFill>
                  <a:schemeClr val="accent2"/>
                </a:solidFill>
                <a:ea typeface="ＭＳ Ｐゴシック" pitchFamily="-109" charset="-128"/>
              </a:rPr>
              <a:t>Unallowable Expenses</a:t>
            </a:r>
          </a:p>
        </p:txBody>
      </p:sp>
      <p:sp>
        <p:nvSpPr>
          <p:cNvPr id="75779" name="Rectangle 3"/>
          <p:cNvSpPr>
            <a:spLocks noGrp="1" noChangeArrowheads="1"/>
          </p:cNvSpPr>
          <p:nvPr>
            <p:ph type="body" idx="1"/>
          </p:nvPr>
        </p:nvSpPr>
        <p:spPr>
          <a:xfrm>
            <a:off x="457200" y="1143000"/>
            <a:ext cx="8382000" cy="4267200"/>
          </a:xfrm>
        </p:spPr>
        <p:txBody>
          <a:bodyPr/>
          <a:lstStyle/>
          <a:p>
            <a:pPr eaLnBrk="1" hangingPunct="1">
              <a:lnSpc>
                <a:spcPct val="90000"/>
              </a:lnSpc>
              <a:buFontTx/>
              <a:buNone/>
            </a:pPr>
            <a:r>
              <a:rPr lang="en-US" b="1" dirty="0">
                <a:ea typeface="ＭＳ Ｐゴシック" pitchFamily="-109" charset="-128"/>
              </a:rPr>
              <a:t>Ask these questions:</a:t>
            </a:r>
          </a:p>
          <a:p>
            <a:pPr lvl="1" eaLnBrk="1" hangingPunct="1">
              <a:lnSpc>
                <a:spcPct val="90000"/>
              </a:lnSpc>
            </a:pPr>
            <a:r>
              <a:rPr lang="en-US" dirty="0">
                <a:ea typeface="ＭＳ Ｐゴシック" pitchFamily="-109" charset="-128"/>
              </a:rPr>
              <a:t>Does the expense directly promote the general welfare, morale or educational experience of the students?</a:t>
            </a:r>
          </a:p>
          <a:p>
            <a:pPr lvl="1" eaLnBrk="1" hangingPunct="1">
              <a:lnSpc>
                <a:spcPct val="90000"/>
              </a:lnSpc>
            </a:pPr>
            <a:r>
              <a:rPr lang="en-US" dirty="0">
                <a:ea typeface="ＭＳ Ｐゴシック" pitchFamily="-109" charset="-128"/>
              </a:rPr>
              <a:t>Does the expense benefit students as a group?</a:t>
            </a:r>
          </a:p>
          <a:p>
            <a:pPr lvl="1" eaLnBrk="1" hangingPunct="1">
              <a:lnSpc>
                <a:spcPct val="90000"/>
              </a:lnSpc>
            </a:pPr>
            <a:r>
              <a:rPr lang="en-US" dirty="0">
                <a:ea typeface="ＭＳ Ｐゴシック" pitchFamily="-109" charset="-128"/>
              </a:rPr>
              <a:t>Are you sure the expense can’t be considered a gift of public funds?</a:t>
            </a:r>
          </a:p>
          <a:p>
            <a:pPr eaLnBrk="1" hangingPunct="1">
              <a:lnSpc>
                <a:spcPct val="90000"/>
              </a:lnSpc>
            </a:pPr>
            <a:r>
              <a:rPr lang="en-US" dirty="0">
                <a:ea typeface="ＭＳ Ｐゴシック" pitchFamily="-109" charset="-128"/>
              </a:rPr>
              <a:t>If you answer </a:t>
            </a:r>
            <a:r>
              <a:rPr lang="en-US" b="1" u="sng" dirty="0">
                <a:ea typeface="ＭＳ Ｐゴシック" pitchFamily="-109" charset="-128"/>
              </a:rPr>
              <a:t>NO</a:t>
            </a:r>
            <a:r>
              <a:rPr lang="en-US" dirty="0">
                <a:ea typeface="ＭＳ Ｐゴシック" pitchFamily="-109" charset="-128"/>
              </a:rPr>
              <a:t> to the questions above, the expense is probably unallowable.</a:t>
            </a:r>
          </a:p>
          <a:p>
            <a:pPr algn="ctr" eaLnBrk="1" hangingPunct="1">
              <a:lnSpc>
                <a:spcPct val="90000"/>
              </a:lnSpc>
              <a:buFontTx/>
              <a:buNone/>
            </a:pPr>
            <a:endParaRPr lang="en-US" sz="1100" b="1" u="sng" dirty="0">
              <a:ea typeface="ＭＳ Ｐゴシック" pitchFamily="-109" charset="-128"/>
            </a:endParaRPr>
          </a:p>
          <a:p>
            <a:pPr algn="ctr" eaLnBrk="1" hangingPunct="1">
              <a:lnSpc>
                <a:spcPct val="90000"/>
              </a:lnSpc>
              <a:buFontTx/>
              <a:buNone/>
            </a:pPr>
            <a:r>
              <a:rPr lang="en-US" b="1" u="sng" dirty="0">
                <a:ea typeface="ＭＳ Ｐゴシック" pitchFamily="-109" charset="-128"/>
              </a:rPr>
              <a:t>NO = Don’t spend from ASB funds!!!!!</a:t>
            </a: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228600"/>
            <a:ext cx="8763000" cy="630238"/>
          </a:xfrm>
        </p:spPr>
        <p:txBody>
          <a:bodyPr/>
          <a:lstStyle/>
          <a:p>
            <a:pPr eaLnBrk="1" hangingPunct="1"/>
            <a:r>
              <a:rPr lang="en-US" sz="3200" dirty="0">
                <a:solidFill>
                  <a:schemeClr val="accent2"/>
                </a:solidFill>
                <a:ea typeface="ＭＳ Ｐゴシック" pitchFamily="-109" charset="-128"/>
              </a:rPr>
              <a:t>ASB Types, cont.</a:t>
            </a:r>
          </a:p>
        </p:txBody>
      </p:sp>
      <p:sp>
        <p:nvSpPr>
          <p:cNvPr id="9219" name="Rectangle 3"/>
          <p:cNvSpPr>
            <a:spLocks noGrp="1" noChangeArrowheads="1"/>
          </p:cNvSpPr>
          <p:nvPr>
            <p:ph type="body" idx="1"/>
          </p:nvPr>
        </p:nvSpPr>
        <p:spPr>
          <a:xfrm>
            <a:off x="1219200" y="838200"/>
            <a:ext cx="7467600" cy="5715000"/>
          </a:xfrm>
        </p:spPr>
        <p:txBody>
          <a:bodyPr/>
          <a:lstStyle/>
          <a:p>
            <a:pPr eaLnBrk="1" hangingPunct="1">
              <a:lnSpc>
                <a:spcPct val="90000"/>
              </a:lnSpc>
            </a:pPr>
            <a:r>
              <a:rPr lang="en-US" b="1" dirty="0">
                <a:ea typeface="ＭＳ Ｐゴシック" pitchFamily="-109" charset="-128"/>
              </a:rPr>
              <a:t>Organized</a:t>
            </a:r>
          </a:p>
          <a:p>
            <a:pPr lvl="1" eaLnBrk="1" hangingPunct="1">
              <a:lnSpc>
                <a:spcPct val="90000"/>
              </a:lnSpc>
            </a:pPr>
            <a:r>
              <a:rPr lang="en-US" sz="2400" dirty="0">
                <a:ea typeface="ＭＳ Ｐゴシック" pitchFamily="-109" charset="-128"/>
              </a:rPr>
              <a:t>Middle and high schools</a:t>
            </a:r>
          </a:p>
          <a:p>
            <a:pPr lvl="1" eaLnBrk="1" hangingPunct="1">
              <a:lnSpc>
                <a:spcPct val="90000"/>
              </a:lnSpc>
            </a:pPr>
            <a:r>
              <a:rPr lang="en-US" sz="2400" dirty="0">
                <a:ea typeface="ＭＳ Ｐゴシック" pitchFamily="-109" charset="-128"/>
              </a:rPr>
              <a:t>Activities are organized around student clubs and a student council</a:t>
            </a:r>
          </a:p>
          <a:p>
            <a:pPr lvl="1" eaLnBrk="1" hangingPunct="1">
              <a:lnSpc>
                <a:spcPct val="90000"/>
              </a:lnSpc>
            </a:pPr>
            <a:r>
              <a:rPr lang="en-US" sz="2400" dirty="0">
                <a:ea typeface="ＭＳ Ｐゴシック" pitchFamily="-109" charset="-128"/>
              </a:rPr>
              <a:t>Students are the primary authority when making decisions for the ASB:</a:t>
            </a:r>
          </a:p>
          <a:p>
            <a:pPr lvl="2" eaLnBrk="1" hangingPunct="1">
              <a:lnSpc>
                <a:spcPct val="90000"/>
              </a:lnSpc>
            </a:pPr>
            <a:r>
              <a:rPr lang="en-US" dirty="0">
                <a:ea typeface="ＭＳ Ｐゴシック" pitchFamily="-109" charset="-128"/>
              </a:rPr>
              <a:t>Formal meetings</a:t>
            </a:r>
          </a:p>
          <a:p>
            <a:pPr lvl="2" eaLnBrk="1" hangingPunct="1">
              <a:lnSpc>
                <a:spcPct val="90000"/>
              </a:lnSpc>
            </a:pPr>
            <a:r>
              <a:rPr lang="en-US" dirty="0">
                <a:ea typeface="ＭＳ Ｐゴシック" pitchFamily="-109" charset="-128"/>
              </a:rPr>
              <a:t>Develop budgets</a:t>
            </a:r>
          </a:p>
          <a:p>
            <a:pPr lvl="2" eaLnBrk="1" hangingPunct="1">
              <a:lnSpc>
                <a:spcPct val="90000"/>
              </a:lnSpc>
            </a:pPr>
            <a:r>
              <a:rPr lang="en-US" dirty="0">
                <a:ea typeface="ＭＳ Ｐゴシック" pitchFamily="-109" charset="-128"/>
              </a:rPr>
              <a:t>Plan fund-raisers</a:t>
            </a:r>
          </a:p>
          <a:p>
            <a:pPr lvl="2" eaLnBrk="1" hangingPunct="1">
              <a:lnSpc>
                <a:spcPct val="90000"/>
              </a:lnSpc>
            </a:pPr>
            <a:r>
              <a:rPr lang="en-US" dirty="0">
                <a:ea typeface="ＭＳ Ｐゴシック" pitchFamily="-109" charset="-128"/>
              </a:rPr>
              <a:t>Decide how funds will be spent</a:t>
            </a:r>
          </a:p>
          <a:p>
            <a:pPr lvl="2" eaLnBrk="1" hangingPunct="1">
              <a:lnSpc>
                <a:spcPct val="90000"/>
              </a:lnSpc>
            </a:pPr>
            <a:r>
              <a:rPr lang="en-US" dirty="0">
                <a:ea typeface="ＭＳ Ｐゴシック" pitchFamily="-109" charset="-128"/>
              </a:rPr>
              <a:t>Approve payments</a:t>
            </a:r>
          </a:p>
          <a:p>
            <a:pPr lvl="1" eaLnBrk="1" hangingPunct="1">
              <a:lnSpc>
                <a:spcPct val="90000"/>
              </a:lnSpc>
            </a:pPr>
            <a:r>
              <a:rPr lang="en-US" sz="2400" dirty="0">
                <a:ea typeface="ＭＳ Ｐゴシック" pitchFamily="-109" charset="-128"/>
              </a:rPr>
              <a:t>Advisors and school principal</a:t>
            </a:r>
          </a:p>
          <a:p>
            <a:pPr lvl="2" eaLnBrk="1" hangingPunct="1">
              <a:lnSpc>
                <a:spcPct val="90000"/>
              </a:lnSpc>
            </a:pPr>
            <a:r>
              <a:rPr lang="en-US" dirty="0">
                <a:ea typeface="ＭＳ Ｐゴシック" pitchFamily="-109" charset="-128"/>
              </a:rPr>
              <a:t>Provide assistance, advice, and                                  co-approve</a:t>
            </a:r>
          </a:p>
        </p:txBody>
      </p:sp>
    </p:spTree>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304800"/>
            <a:ext cx="8229600" cy="742950"/>
          </a:xfrm>
        </p:spPr>
        <p:txBody>
          <a:bodyPr/>
          <a:lstStyle/>
          <a:p>
            <a:pPr eaLnBrk="1" hangingPunct="1"/>
            <a:r>
              <a:rPr lang="en-US" sz="3200" dirty="0">
                <a:solidFill>
                  <a:schemeClr val="accent2"/>
                </a:solidFill>
                <a:ea typeface="ＭＳ Ｐゴシック" pitchFamily="-109" charset="-128"/>
              </a:rPr>
              <a:t>Unallowable Expenses, cont.</a:t>
            </a:r>
          </a:p>
        </p:txBody>
      </p:sp>
      <p:sp>
        <p:nvSpPr>
          <p:cNvPr id="76803" name="Rectangle 3"/>
          <p:cNvSpPr>
            <a:spLocks noGrp="1" noChangeArrowheads="1"/>
          </p:cNvSpPr>
          <p:nvPr>
            <p:ph type="body" idx="1"/>
          </p:nvPr>
        </p:nvSpPr>
        <p:spPr>
          <a:xfrm>
            <a:off x="838200" y="1295400"/>
            <a:ext cx="8534400" cy="4572000"/>
          </a:xfrm>
        </p:spPr>
        <p:txBody>
          <a:bodyPr/>
          <a:lstStyle/>
          <a:p>
            <a:pPr eaLnBrk="1" hangingPunct="1">
              <a:lnSpc>
                <a:spcPct val="90000"/>
              </a:lnSpc>
              <a:spcBef>
                <a:spcPct val="0"/>
              </a:spcBef>
              <a:buFontTx/>
              <a:buNone/>
            </a:pPr>
            <a:r>
              <a:rPr lang="en-US" b="1" dirty="0">
                <a:ea typeface="ＭＳ Ｐゴシック" pitchFamily="-109" charset="-128"/>
              </a:rPr>
              <a:t>Include:</a:t>
            </a:r>
          </a:p>
          <a:p>
            <a:pPr eaLnBrk="1" hangingPunct="1">
              <a:lnSpc>
                <a:spcPct val="90000"/>
              </a:lnSpc>
              <a:spcBef>
                <a:spcPct val="0"/>
              </a:spcBef>
            </a:pPr>
            <a:r>
              <a:rPr lang="en-US" dirty="0">
                <a:ea typeface="ＭＳ Ｐゴシック" pitchFamily="-109" charset="-128"/>
              </a:rPr>
              <a:t>Salaries/supplies that are the district’s responsibility</a:t>
            </a:r>
          </a:p>
          <a:p>
            <a:pPr eaLnBrk="1" hangingPunct="1">
              <a:lnSpc>
                <a:spcPct val="90000"/>
              </a:lnSpc>
              <a:spcBef>
                <a:spcPct val="0"/>
              </a:spcBef>
            </a:pPr>
            <a:r>
              <a:rPr lang="en-US" dirty="0">
                <a:ea typeface="ＭＳ Ｐゴシック" pitchFamily="-109" charset="-128"/>
              </a:rPr>
              <a:t>Repair and maintenance of district equipment/facilities</a:t>
            </a:r>
          </a:p>
          <a:p>
            <a:pPr eaLnBrk="1" hangingPunct="1">
              <a:lnSpc>
                <a:spcPct val="90000"/>
              </a:lnSpc>
              <a:spcBef>
                <a:spcPct val="0"/>
              </a:spcBef>
            </a:pPr>
            <a:r>
              <a:rPr lang="en-US" dirty="0">
                <a:ea typeface="ＭＳ Ｐゴシック" pitchFamily="-109" charset="-128"/>
              </a:rPr>
              <a:t>Items for employee personal use</a:t>
            </a:r>
          </a:p>
          <a:p>
            <a:pPr eaLnBrk="1" hangingPunct="1">
              <a:lnSpc>
                <a:spcPct val="90000"/>
              </a:lnSpc>
              <a:spcBef>
                <a:spcPct val="0"/>
              </a:spcBef>
            </a:pPr>
            <a:r>
              <a:rPr lang="en-US" dirty="0">
                <a:ea typeface="ＭＳ Ｐゴシック" pitchFamily="-109" charset="-128"/>
              </a:rPr>
              <a:t>Faculty meeting costs</a:t>
            </a:r>
          </a:p>
          <a:p>
            <a:pPr eaLnBrk="1" hangingPunct="1">
              <a:lnSpc>
                <a:spcPct val="90000"/>
              </a:lnSpc>
              <a:spcBef>
                <a:spcPct val="0"/>
              </a:spcBef>
            </a:pPr>
            <a:r>
              <a:rPr lang="en-US" dirty="0">
                <a:ea typeface="ＭＳ Ｐゴシック" pitchFamily="-109" charset="-128"/>
              </a:rPr>
              <a:t>Parent group costs</a:t>
            </a:r>
          </a:p>
          <a:p>
            <a:pPr eaLnBrk="1" hangingPunct="1">
              <a:lnSpc>
                <a:spcPct val="90000"/>
              </a:lnSpc>
              <a:spcBef>
                <a:spcPct val="0"/>
              </a:spcBef>
            </a:pPr>
            <a:r>
              <a:rPr lang="en-US" dirty="0">
                <a:ea typeface="ＭＳ Ｐゴシック" pitchFamily="-109" charset="-128"/>
              </a:rPr>
              <a:t>Large awards unless approved in board policy</a:t>
            </a:r>
          </a:p>
          <a:p>
            <a:pPr eaLnBrk="1" hangingPunct="1">
              <a:lnSpc>
                <a:spcPct val="90000"/>
              </a:lnSpc>
              <a:spcBef>
                <a:spcPct val="0"/>
              </a:spcBef>
            </a:pPr>
            <a:r>
              <a:rPr lang="en-US" dirty="0">
                <a:ea typeface="ＭＳ Ｐゴシック" pitchFamily="-109" charset="-128"/>
              </a:rPr>
              <a:t>Gifts of any kind</a:t>
            </a:r>
          </a:p>
          <a:p>
            <a:pPr eaLnBrk="1" hangingPunct="1">
              <a:lnSpc>
                <a:spcPct val="90000"/>
              </a:lnSpc>
              <a:spcBef>
                <a:spcPct val="0"/>
              </a:spcBef>
            </a:pPr>
            <a:r>
              <a:rPr lang="en-US" dirty="0">
                <a:ea typeface="ＭＳ Ｐゴシック" pitchFamily="-109" charset="-128"/>
              </a:rPr>
              <a:t>Employee appreciation meals</a:t>
            </a:r>
          </a:p>
          <a:p>
            <a:pPr eaLnBrk="1" hangingPunct="1">
              <a:lnSpc>
                <a:spcPct val="90000"/>
              </a:lnSpc>
              <a:spcBef>
                <a:spcPct val="0"/>
              </a:spcBef>
            </a:pPr>
            <a:r>
              <a:rPr lang="en-US" dirty="0">
                <a:ea typeface="ＭＳ Ｐゴシック" pitchFamily="-109" charset="-128"/>
              </a:rPr>
              <a:t>Employee clothing/attire</a:t>
            </a:r>
          </a:p>
          <a:p>
            <a:pPr eaLnBrk="1" hangingPunct="1">
              <a:lnSpc>
                <a:spcPct val="90000"/>
              </a:lnSpc>
              <a:spcBef>
                <a:spcPct val="0"/>
              </a:spcBef>
            </a:pPr>
            <a:r>
              <a:rPr lang="en-US" dirty="0">
                <a:ea typeface="ＭＳ Ｐゴシック" pitchFamily="-109" charset="-128"/>
              </a:rPr>
              <a:t>Donations</a:t>
            </a:r>
          </a:p>
        </p:txBody>
      </p:sp>
    </p:spTree>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348" y="1295400"/>
            <a:ext cx="8153400" cy="2733675"/>
          </a:xfrm>
          <a:ln>
            <a:miter lim="800000"/>
            <a:headEnd/>
            <a:tailEnd/>
          </a:ln>
          <a:extLst/>
        </p:spPr>
        <p:txBody>
          <a:bodyPr/>
          <a:lstStyle/>
          <a:p>
            <a:pPr algn="ctr" eaLnBrk="1" fontAlgn="auto" hangingPunct="1">
              <a:spcAft>
                <a:spcPts val="0"/>
              </a:spcAft>
              <a:defRPr/>
            </a:pPr>
            <a:r>
              <a:rPr sz="5400" dirty="0">
                <a:solidFill>
                  <a:schemeClr val="accent2"/>
                </a:solidFill>
              </a:rPr>
              <a:t>That's A LOT of Work!</a:t>
            </a:r>
            <a:br>
              <a:rPr lang="en-US" sz="5400" dirty="0">
                <a:solidFill>
                  <a:schemeClr val="accent2"/>
                </a:solidFill>
              </a:rPr>
            </a:br>
            <a:br>
              <a:rPr lang="en-US" sz="5400" dirty="0">
                <a:solidFill>
                  <a:schemeClr val="accent2"/>
                </a:solidFill>
              </a:rPr>
            </a:br>
            <a:r>
              <a:rPr lang="en-US" sz="5400" dirty="0">
                <a:solidFill>
                  <a:schemeClr val="accent2"/>
                </a:solidFill>
              </a:rPr>
              <a:t>But there is a lot more</a:t>
            </a:r>
            <a:endParaRPr sz="5400" dirty="0">
              <a:solidFill>
                <a:schemeClr val="accent2"/>
              </a:solidFill>
            </a:endParaRPr>
          </a:p>
        </p:txBody>
      </p:sp>
      <p:sp>
        <p:nvSpPr>
          <p:cNvPr id="3" name="Rectangle 2"/>
          <p:cNvSpPr/>
          <p:nvPr/>
        </p:nvSpPr>
        <p:spPr>
          <a:xfrm>
            <a:off x="3048" y="6322469"/>
            <a:ext cx="4572000" cy="535531"/>
          </a:xfrm>
          <a:prstGeom prst="rect">
            <a:avLst/>
          </a:prstGeom>
        </p:spPr>
        <p:txBody>
          <a:bodyPr>
            <a:spAutoFit/>
          </a:bodyPr>
          <a:lstStyle/>
          <a:p>
            <a:pPr>
              <a:lnSpc>
                <a:spcPct val="80000"/>
              </a:lnSpc>
            </a:pPr>
            <a:r>
              <a:rPr lang="en-US" dirty="0">
                <a:ea typeface="ＭＳ Ｐゴシック" pitchFamily="-109" charset="-128"/>
              </a:rPr>
              <a:t>Edited from Michelle </a:t>
            </a:r>
            <a:r>
              <a:rPr lang="en-US" dirty="0" err="1">
                <a:ea typeface="ＭＳ Ｐゴシック" pitchFamily="-109" charset="-128"/>
              </a:rPr>
              <a:t>Plumbtree</a:t>
            </a:r>
            <a:r>
              <a:rPr lang="en-US" dirty="0">
                <a:ea typeface="ＭＳ Ｐゴシック" pitchFamily="-109" charset="-128"/>
              </a:rPr>
              <a:t>, Chief Management Analyst, FCMAT Presentation.</a:t>
            </a:r>
          </a:p>
        </p:txBody>
      </p:sp>
    </p:spTree>
    <p:extLst>
      <p:ext uri="{BB962C8B-B14F-4D97-AF65-F5344CB8AC3E}">
        <p14:creationId xmlns:p14="http://schemas.microsoft.com/office/powerpoint/2010/main" val="684437920"/>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533400"/>
            <a:ext cx="8229600" cy="590550"/>
          </a:xfrm>
        </p:spPr>
        <p:txBody>
          <a:bodyPr/>
          <a:lstStyle/>
          <a:p>
            <a:pPr eaLnBrk="1" hangingPunct="1"/>
            <a:r>
              <a:rPr lang="en-US" sz="3200" dirty="0">
                <a:solidFill>
                  <a:schemeClr val="accent2"/>
                </a:solidFill>
                <a:ea typeface="ＭＳ Ｐゴシック" pitchFamily="-109" charset="-128"/>
              </a:rPr>
              <a:t>Starting up ASB and/or New Clubs</a:t>
            </a:r>
          </a:p>
        </p:txBody>
      </p:sp>
      <p:sp>
        <p:nvSpPr>
          <p:cNvPr id="40963" name="Rectangle 3"/>
          <p:cNvSpPr>
            <a:spLocks noGrp="1" noChangeArrowheads="1"/>
          </p:cNvSpPr>
          <p:nvPr>
            <p:ph type="body" idx="1"/>
          </p:nvPr>
        </p:nvSpPr>
        <p:spPr>
          <a:xfrm>
            <a:off x="533400" y="1371600"/>
            <a:ext cx="8382000" cy="4953000"/>
          </a:xfrm>
        </p:spPr>
        <p:txBody>
          <a:bodyPr/>
          <a:lstStyle/>
          <a:p>
            <a:pPr eaLnBrk="1" hangingPunct="1">
              <a:lnSpc>
                <a:spcPct val="80000"/>
              </a:lnSpc>
              <a:defRPr/>
            </a:pPr>
            <a:r>
              <a:rPr lang="en-US" sz="2600" dirty="0"/>
              <a:t>Submit a formal application that includes:</a:t>
            </a:r>
          </a:p>
          <a:p>
            <a:pPr lvl="1" eaLnBrk="1" hangingPunct="1">
              <a:lnSpc>
                <a:spcPct val="80000"/>
              </a:lnSpc>
              <a:defRPr/>
            </a:pPr>
            <a:r>
              <a:rPr lang="en-US" dirty="0"/>
              <a:t>Title, powers and duties of the officers and the manner of   their election</a:t>
            </a:r>
          </a:p>
          <a:p>
            <a:pPr lvl="1" eaLnBrk="1" hangingPunct="1">
              <a:lnSpc>
                <a:spcPct val="80000"/>
              </a:lnSpc>
              <a:defRPr/>
            </a:pPr>
            <a:r>
              <a:rPr lang="en-US" dirty="0"/>
              <a:t>Scope of proposed activities</a:t>
            </a:r>
          </a:p>
          <a:p>
            <a:pPr lvl="1" eaLnBrk="1" hangingPunct="1">
              <a:lnSpc>
                <a:spcPct val="80000"/>
              </a:lnSpc>
              <a:defRPr/>
            </a:pPr>
            <a:r>
              <a:rPr lang="en-US" dirty="0"/>
              <a:t>Name of organization</a:t>
            </a:r>
          </a:p>
          <a:p>
            <a:pPr lvl="1" eaLnBrk="1" hangingPunct="1">
              <a:lnSpc>
                <a:spcPct val="80000"/>
              </a:lnSpc>
              <a:defRPr/>
            </a:pPr>
            <a:r>
              <a:rPr lang="en-US" dirty="0"/>
              <a:t>Endorsed by a certificated club advisor</a:t>
            </a:r>
          </a:p>
          <a:p>
            <a:pPr eaLnBrk="1" hangingPunct="1">
              <a:lnSpc>
                <a:spcPct val="80000"/>
              </a:lnSpc>
              <a:spcBef>
                <a:spcPct val="5000"/>
              </a:spcBef>
              <a:spcAft>
                <a:spcPct val="5000"/>
              </a:spcAft>
              <a:defRPr/>
            </a:pPr>
            <a:r>
              <a:rPr lang="en-US" sz="2600" dirty="0"/>
              <a:t>New clubs must be approved by:</a:t>
            </a:r>
          </a:p>
          <a:p>
            <a:pPr lvl="1" eaLnBrk="1" hangingPunct="1">
              <a:lnSpc>
                <a:spcPct val="80000"/>
              </a:lnSpc>
              <a:spcBef>
                <a:spcPct val="5000"/>
              </a:spcBef>
              <a:spcAft>
                <a:spcPct val="5000"/>
              </a:spcAft>
              <a:defRPr/>
            </a:pPr>
            <a:r>
              <a:rPr lang="en-US" dirty="0"/>
              <a:t>Student Council, ASB Advisor/Activities Director</a:t>
            </a:r>
          </a:p>
          <a:p>
            <a:pPr lvl="1" eaLnBrk="1" hangingPunct="1">
              <a:lnSpc>
                <a:spcPct val="80000"/>
              </a:lnSpc>
              <a:spcBef>
                <a:spcPct val="5000"/>
              </a:spcBef>
              <a:spcAft>
                <a:spcPct val="5000"/>
              </a:spcAft>
              <a:defRPr/>
            </a:pPr>
            <a:r>
              <a:rPr lang="en-US" dirty="0"/>
              <a:t>Principal</a:t>
            </a:r>
          </a:p>
          <a:p>
            <a:pPr eaLnBrk="1" hangingPunct="1">
              <a:lnSpc>
                <a:spcPct val="80000"/>
              </a:lnSpc>
              <a:spcBef>
                <a:spcPct val="5000"/>
              </a:spcBef>
              <a:spcAft>
                <a:spcPct val="5000"/>
              </a:spcAft>
              <a:defRPr/>
            </a:pPr>
            <a:r>
              <a:rPr lang="en-US" sz="2600" dirty="0"/>
              <a:t>All new clubs should be formed according to the ASB constitution and board requirements in your specific district.</a:t>
            </a:r>
          </a:p>
          <a:p>
            <a:pPr marL="393700" lvl="1" indent="0" eaLnBrk="1" hangingPunct="1">
              <a:lnSpc>
                <a:spcPct val="80000"/>
              </a:lnSpc>
              <a:buFont typeface="Wingdings 2" pitchFamily="-109" charset="2"/>
              <a:buNone/>
              <a:defRPr/>
            </a:pPr>
            <a:endParaRPr lang="en-US" dirty="0"/>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533400"/>
            <a:ext cx="8229600" cy="590550"/>
          </a:xfrm>
        </p:spPr>
        <p:txBody>
          <a:bodyPr/>
          <a:lstStyle/>
          <a:p>
            <a:pPr eaLnBrk="1" hangingPunct="1"/>
            <a:r>
              <a:rPr lang="en-US" sz="3200" dirty="0">
                <a:solidFill>
                  <a:schemeClr val="accent2"/>
                </a:solidFill>
                <a:ea typeface="ＭＳ Ｐゴシック" pitchFamily="-109" charset="-128"/>
              </a:rPr>
              <a:t>Starting up ASB and/or New Clubs, cont.</a:t>
            </a:r>
          </a:p>
        </p:txBody>
      </p:sp>
      <p:sp>
        <p:nvSpPr>
          <p:cNvPr id="40963" name="Rectangle 3"/>
          <p:cNvSpPr>
            <a:spLocks noGrp="1" noChangeArrowheads="1"/>
          </p:cNvSpPr>
          <p:nvPr>
            <p:ph type="body" idx="1"/>
          </p:nvPr>
        </p:nvSpPr>
        <p:spPr>
          <a:xfrm>
            <a:off x="533400" y="1371600"/>
            <a:ext cx="8382000" cy="4953000"/>
          </a:xfrm>
        </p:spPr>
        <p:txBody>
          <a:bodyPr/>
          <a:lstStyle/>
          <a:p>
            <a:pPr eaLnBrk="1" hangingPunct="1">
              <a:lnSpc>
                <a:spcPct val="80000"/>
              </a:lnSpc>
              <a:defRPr/>
            </a:pPr>
            <a:endParaRPr lang="en-US" sz="2600" dirty="0"/>
          </a:p>
          <a:p>
            <a:pPr eaLnBrk="1" hangingPunct="1">
              <a:lnSpc>
                <a:spcPct val="80000"/>
              </a:lnSpc>
              <a:defRPr/>
            </a:pPr>
            <a:r>
              <a:rPr lang="en-US" sz="2600" dirty="0"/>
              <a:t>All clubs need to be approved, even activity clubs for liability reasons.</a:t>
            </a:r>
          </a:p>
          <a:p>
            <a:pPr lvl="1">
              <a:lnSpc>
                <a:spcPct val="80000"/>
              </a:lnSpc>
              <a:defRPr/>
            </a:pPr>
            <a:r>
              <a:rPr lang="en-US" sz="2400" dirty="0"/>
              <a:t>Needs a certificated club advisor</a:t>
            </a:r>
          </a:p>
          <a:p>
            <a:pPr lvl="1">
              <a:lnSpc>
                <a:spcPct val="80000"/>
              </a:lnSpc>
              <a:defRPr/>
            </a:pPr>
            <a:r>
              <a:rPr lang="en-US" sz="2400" dirty="0"/>
              <a:t>If no financial activity, then there is no need for monthly meetings with minutes or budgets</a:t>
            </a:r>
          </a:p>
          <a:p>
            <a:pPr marL="393700" lvl="1" indent="0" eaLnBrk="1" hangingPunct="1">
              <a:lnSpc>
                <a:spcPct val="80000"/>
              </a:lnSpc>
              <a:buFont typeface="Wingdings 2" pitchFamily="-109" charset="2"/>
              <a:buNone/>
              <a:defRPr/>
            </a:pPr>
            <a:endParaRPr lang="en-US" dirty="0"/>
          </a:p>
        </p:txBody>
      </p:sp>
    </p:spTree>
    <p:extLst>
      <p:ext uri="{BB962C8B-B14F-4D97-AF65-F5344CB8AC3E}">
        <p14:creationId xmlns:p14="http://schemas.microsoft.com/office/powerpoint/2010/main" val="829038604"/>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838200"/>
            <a:ext cx="6400800" cy="2743200"/>
          </a:xfrm>
          <a:ln>
            <a:miter lim="800000"/>
            <a:headEnd/>
            <a:tailEnd/>
          </a:ln>
          <a:extLst/>
        </p:spPr>
        <p:txBody>
          <a:bodyPr>
            <a:normAutofit/>
          </a:bodyPr>
          <a:lstStyle/>
          <a:p>
            <a:pPr algn="ctr" eaLnBrk="1" fontAlgn="auto" hangingPunct="1">
              <a:spcAft>
                <a:spcPts val="0"/>
              </a:spcAft>
              <a:defRPr/>
            </a:pPr>
            <a:r>
              <a:rPr lang="en-US" b="0" dirty="0">
                <a:ln>
                  <a:solidFill>
                    <a:schemeClr val="tx2"/>
                  </a:solidFill>
                </a:ln>
                <a:solidFill>
                  <a:schemeClr val="accent2"/>
                </a:solidFill>
              </a:rPr>
              <a:t>If we are Organized, are we ready for what Organized requires?</a:t>
            </a:r>
            <a:endParaRPr lang="en-US" b="0" dirty="0">
              <a:solidFill>
                <a:schemeClr val="accent2"/>
              </a:solidFill>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a:solidFill>
                  <a:schemeClr val="accent2"/>
                </a:solidFill>
                <a:ea typeface="ＭＳ Ｐゴシック" pitchFamily="-109" charset="-128"/>
              </a:rPr>
              <a:t>Organized Student Body</a:t>
            </a:r>
          </a:p>
        </p:txBody>
      </p:sp>
      <p:sp>
        <p:nvSpPr>
          <p:cNvPr id="12291" name="Content Placeholder 2"/>
          <p:cNvSpPr>
            <a:spLocks noGrp="1"/>
          </p:cNvSpPr>
          <p:nvPr>
            <p:ph idx="1"/>
          </p:nvPr>
        </p:nvSpPr>
        <p:spPr/>
        <p:txBody>
          <a:bodyPr/>
          <a:lstStyle/>
          <a:p>
            <a:pPr eaLnBrk="1" hangingPunct="1"/>
            <a:r>
              <a:rPr lang="en-US" sz="2600" dirty="0">
                <a:ea typeface="ＭＳ Ｐゴシック" pitchFamily="-109" charset="-128"/>
              </a:rPr>
              <a:t>Middle schools and high schools</a:t>
            </a:r>
          </a:p>
          <a:p>
            <a:pPr lvl="1"/>
            <a:r>
              <a:rPr lang="en-US" dirty="0">
                <a:ea typeface="ＭＳ Ｐゴシック" pitchFamily="-109" charset="-128"/>
              </a:rPr>
              <a:t>Activities are organized around</a:t>
            </a:r>
          </a:p>
          <a:p>
            <a:pPr lvl="2"/>
            <a:r>
              <a:rPr lang="en-US" sz="2600" dirty="0">
                <a:ea typeface="ＭＳ Ｐゴシック" pitchFamily="-109" charset="-128"/>
              </a:rPr>
              <a:t>Student Clubs</a:t>
            </a:r>
          </a:p>
          <a:p>
            <a:pPr lvl="2"/>
            <a:r>
              <a:rPr lang="en-US" sz="2600" dirty="0">
                <a:ea typeface="ＭＳ Ｐゴシック" pitchFamily="-109" charset="-128"/>
              </a:rPr>
              <a:t>Student Council</a:t>
            </a:r>
          </a:p>
          <a:p>
            <a:pPr marL="457200" lvl="1" indent="0">
              <a:buClr>
                <a:srgbClr val="0000FF"/>
              </a:buClr>
              <a:buNone/>
            </a:pPr>
            <a:endParaRPr lang="en-US" dirty="0">
              <a:ea typeface="ＭＳ Ｐゴシック" pitchFamily="-109" charset="-128"/>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457200"/>
            <a:ext cx="8229600" cy="742950"/>
          </a:xfrm>
        </p:spPr>
        <p:txBody>
          <a:bodyPr/>
          <a:lstStyle/>
          <a:p>
            <a:pPr algn="ctr" eaLnBrk="1" hangingPunct="1"/>
            <a:r>
              <a:rPr lang="en-US" sz="3200" dirty="0">
                <a:solidFill>
                  <a:schemeClr val="accent2"/>
                </a:solidFill>
                <a:ea typeface="ＭＳ Ｐゴシック" pitchFamily="-109" charset="-128"/>
              </a:rPr>
              <a:t>Student Club and Trust Accounts</a:t>
            </a:r>
            <a:endParaRPr lang="en-US" sz="3200" dirty="0">
              <a:solidFill>
                <a:srgbClr val="0000FF"/>
              </a:solidFill>
              <a:ea typeface="ＭＳ Ｐゴシック" pitchFamily="-109" charset="-128"/>
            </a:endParaRPr>
          </a:p>
        </p:txBody>
      </p:sp>
      <p:sp>
        <p:nvSpPr>
          <p:cNvPr id="17411" name="Content Placeholder 2"/>
          <p:cNvSpPr>
            <a:spLocks noGrp="1"/>
          </p:cNvSpPr>
          <p:nvPr>
            <p:ph idx="1"/>
          </p:nvPr>
        </p:nvSpPr>
        <p:spPr>
          <a:xfrm>
            <a:off x="609600" y="1219200"/>
            <a:ext cx="8077200" cy="5181600"/>
          </a:xfrm>
        </p:spPr>
        <p:txBody>
          <a:bodyPr/>
          <a:lstStyle/>
          <a:p>
            <a:r>
              <a:rPr lang="en-US" dirty="0">
                <a:ea typeface="ＭＳ Ｐゴシック" pitchFamily="-109" charset="-128"/>
              </a:rPr>
              <a:t>What is a CLUB then?</a:t>
            </a:r>
          </a:p>
          <a:p>
            <a:pPr lvl="2" eaLnBrk="1" hangingPunct="1"/>
            <a:r>
              <a:rPr lang="en-US" dirty="0">
                <a:ea typeface="ＭＳ Ｐゴシック" pitchFamily="-109" charset="-128"/>
              </a:rPr>
              <a:t>Composed of currently enrolled students at that specific school site</a:t>
            </a:r>
          </a:p>
          <a:p>
            <a:pPr lvl="2" eaLnBrk="1" hangingPunct="1"/>
            <a:r>
              <a:rPr lang="en-US" dirty="0">
                <a:ea typeface="ＭＳ Ｐゴシック" pitchFamily="-109" charset="-128"/>
              </a:rPr>
              <a:t>Certificated employee as an advisor</a:t>
            </a:r>
          </a:p>
          <a:p>
            <a:pPr lvl="2" eaLnBrk="1" hangingPunct="1"/>
            <a:r>
              <a:rPr lang="en-US" dirty="0">
                <a:ea typeface="ＭＳ Ｐゴシック" pitchFamily="-109" charset="-128"/>
              </a:rPr>
              <a:t>Students </a:t>
            </a:r>
            <a:r>
              <a:rPr lang="en-US" dirty="0">
                <a:solidFill>
                  <a:srgbClr val="FF0000"/>
                </a:solidFill>
                <a:ea typeface="ＭＳ Ｐゴシック" pitchFamily="-109" charset="-128"/>
              </a:rPr>
              <a:t>MUST</a:t>
            </a:r>
            <a:r>
              <a:rPr lang="en-US" dirty="0">
                <a:ea typeface="ＭＳ Ｐゴシック" pitchFamily="-109" charset="-128"/>
              </a:rPr>
              <a:t> play a major role*****</a:t>
            </a:r>
          </a:p>
          <a:p>
            <a:pPr lvl="2" eaLnBrk="1" hangingPunct="1"/>
            <a:r>
              <a:rPr lang="en-US" dirty="0">
                <a:ea typeface="ＭＳ Ｐゴシック" pitchFamily="-109" charset="-128"/>
              </a:rPr>
              <a:t>Students are the </a:t>
            </a:r>
            <a:r>
              <a:rPr lang="en-US" b="1" dirty="0">
                <a:solidFill>
                  <a:srgbClr val="FF0000"/>
                </a:solidFill>
                <a:ea typeface="ＭＳ Ｐゴシック" pitchFamily="-109" charset="-128"/>
              </a:rPr>
              <a:t>primary authority </a:t>
            </a:r>
            <a:r>
              <a:rPr lang="en-US" dirty="0">
                <a:ea typeface="ＭＳ Ｐゴシック" pitchFamily="-109" charset="-128"/>
              </a:rPr>
              <a:t>when making decisions</a:t>
            </a:r>
          </a:p>
          <a:p>
            <a:pPr lvl="2" eaLnBrk="1" hangingPunct="1"/>
            <a:r>
              <a:rPr lang="en-US" dirty="0">
                <a:ea typeface="ＭＳ Ｐゴシック" pitchFamily="-109" charset="-128"/>
              </a:rPr>
              <a:t>Have approved constitution</a:t>
            </a:r>
          </a:p>
          <a:p>
            <a:pPr lvl="2" eaLnBrk="1" hangingPunct="1"/>
            <a:r>
              <a:rPr lang="en-US" dirty="0">
                <a:ea typeface="ＭＳ Ｐゴシック" pitchFamily="-109" charset="-128"/>
              </a:rPr>
              <a:t>Elected officers</a:t>
            </a:r>
          </a:p>
          <a:p>
            <a:pPr lvl="2" eaLnBrk="1" hangingPunct="1"/>
            <a:r>
              <a:rPr lang="en-US" dirty="0">
                <a:ea typeface="ＭＳ Ｐゴシック" pitchFamily="-109" charset="-128"/>
              </a:rPr>
              <a:t>Must have a budget</a:t>
            </a:r>
          </a:p>
          <a:p>
            <a:pPr lvl="2" eaLnBrk="1" hangingPunct="1"/>
            <a:r>
              <a:rPr lang="en-US" dirty="0">
                <a:ea typeface="ＭＳ Ｐゴシック" pitchFamily="-109" charset="-128"/>
              </a:rPr>
              <a:t>Formal meetings  </a:t>
            </a:r>
          </a:p>
          <a:p>
            <a:pPr lvl="2" eaLnBrk="1" hangingPunct="1"/>
            <a:r>
              <a:rPr lang="en-US" dirty="0">
                <a:ea typeface="ＭＳ Ｐゴシック" pitchFamily="-109" charset="-128"/>
              </a:rPr>
              <a:t>Minutes of meetings </a:t>
            </a:r>
          </a:p>
          <a:p>
            <a:pPr lvl="2" eaLnBrk="1" hangingPunct="1"/>
            <a:r>
              <a:rPr lang="en-US" dirty="0">
                <a:ea typeface="ＭＳ Ｐゴシック" pitchFamily="-109" charset="-128"/>
              </a:rPr>
              <a:t>Clubs report to the student council</a:t>
            </a:r>
          </a:p>
          <a:p>
            <a:pPr lvl="2" eaLnBrk="1" hangingPunct="1">
              <a:buClr>
                <a:srgbClr val="0000FF"/>
              </a:buClr>
            </a:pPr>
            <a:endParaRPr lang="en-US" dirty="0">
              <a:ea typeface="ＭＳ Ｐゴシック" pitchFamily="-109" charset="-128"/>
            </a:endParaRPr>
          </a:p>
        </p:txBody>
      </p:sp>
    </p:spTree>
  </p:cSld>
  <p:clrMapOvr>
    <a:masterClrMapping/>
  </p:clrMapOvr>
  <p:transition spd="slow">
    <p:diamon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62000"/>
            <a:ext cx="8229600" cy="685800"/>
          </a:xfrm>
        </p:spPr>
        <p:txBody>
          <a:bodyPr/>
          <a:lstStyle/>
          <a:p>
            <a:pPr algn="ctr" eaLnBrk="1" hangingPunct="1"/>
            <a:r>
              <a:rPr lang="en-US" sz="3200" dirty="0">
                <a:solidFill>
                  <a:schemeClr val="accent2"/>
                </a:solidFill>
                <a:ea typeface="ＭＳ Ｐゴシック" pitchFamily="-109" charset="-128"/>
              </a:rPr>
              <a:t>Student Club and Trust Accounts, cont.</a:t>
            </a:r>
          </a:p>
        </p:txBody>
      </p:sp>
      <p:sp>
        <p:nvSpPr>
          <p:cNvPr id="20483" name="Rectangle 3"/>
          <p:cNvSpPr>
            <a:spLocks noGrp="1" noChangeArrowheads="1"/>
          </p:cNvSpPr>
          <p:nvPr>
            <p:ph type="body" idx="1"/>
          </p:nvPr>
        </p:nvSpPr>
        <p:spPr>
          <a:xfrm>
            <a:off x="762000" y="1676400"/>
            <a:ext cx="7696200" cy="4572000"/>
          </a:xfrm>
        </p:spPr>
        <p:txBody>
          <a:bodyPr/>
          <a:lstStyle/>
          <a:p>
            <a:pPr eaLnBrk="1" hangingPunct="1"/>
            <a:r>
              <a:rPr lang="en-US" sz="2600" dirty="0">
                <a:ea typeface="ＭＳ Ｐゴシック" pitchFamily="-109" charset="-128"/>
              </a:rPr>
              <a:t>Funds held in trust by student council</a:t>
            </a:r>
          </a:p>
          <a:p>
            <a:pPr lvl="1" eaLnBrk="1" hangingPunct="1"/>
            <a:r>
              <a:rPr lang="en-US" dirty="0">
                <a:ea typeface="ＭＳ Ｐゴシック" pitchFamily="-109" charset="-128"/>
              </a:rPr>
              <a:t>ASB constitution or bylaws should state what happens to funds of </a:t>
            </a:r>
            <a:r>
              <a:rPr lang="en-US" u="sng" dirty="0">
                <a:ea typeface="ＭＳ Ｐゴシック" pitchFamily="-109" charset="-128"/>
              </a:rPr>
              <a:t>inactive</a:t>
            </a:r>
            <a:r>
              <a:rPr lang="en-US" dirty="0">
                <a:ea typeface="ＭＳ Ｐゴシック" pitchFamily="-109" charset="-128"/>
              </a:rPr>
              <a:t> clubs </a:t>
            </a:r>
          </a:p>
          <a:p>
            <a:pPr lvl="1" eaLnBrk="1" hangingPunct="1"/>
            <a:r>
              <a:rPr lang="en-US" dirty="0">
                <a:ea typeface="ＭＳ Ｐゴシック" pitchFamily="-109" charset="-128"/>
              </a:rPr>
              <a:t>If constitution or bylaws silent, would revert to general ASB account</a:t>
            </a:r>
          </a:p>
          <a:p>
            <a:pPr lvl="2"/>
            <a:r>
              <a:rPr lang="en-US" dirty="0">
                <a:ea typeface="ＭＳ Ｐゴシック" pitchFamily="-109" charset="-128"/>
              </a:rPr>
              <a:t>i.e. Student Council or Leadership Class</a:t>
            </a:r>
          </a:p>
          <a:p>
            <a:pPr lvl="1"/>
            <a:r>
              <a:rPr lang="en-US" dirty="0">
                <a:ea typeface="ＭＳ Ｐゴシック" pitchFamily="-109" charset="-128"/>
              </a:rPr>
              <a:t>Try to spend money for same reason it was raised for</a:t>
            </a:r>
          </a:p>
          <a:p>
            <a:pPr lvl="1" eaLnBrk="1" hangingPunct="1"/>
            <a:r>
              <a:rPr lang="en-US" dirty="0">
                <a:ea typeface="ＭＳ Ｐゴシック" pitchFamily="-109" charset="-128"/>
              </a:rPr>
              <a:t>Define what an inactive club is</a:t>
            </a:r>
          </a:p>
          <a:p>
            <a:pPr lvl="2" eaLnBrk="1" hangingPunct="1"/>
            <a:r>
              <a:rPr lang="en-US" sz="2600" dirty="0">
                <a:ea typeface="ＭＳ Ｐゴシック" pitchFamily="-109" charset="-128"/>
              </a:rPr>
              <a:t>i.e. 18 months (district can determine)</a:t>
            </a:r>
          </a:p>
        </p:txBody>
      </p:sp>
    </p:spTree>
  </p:cSld>
  <p:clrMapOvr>
    <a:masterClrMapping/>
  </p:clrMapOvr>
  <p:transition>
    <p:fade thruBlk="1"/>
  </p:transition>
</p:sld>
</file>

<file path=ppt/theme/theme1.xml><?xml version="1.0" encoding="utf-8"?>
<a:theme xmlns:a="http://schemas.openxmlformats.org/drawingml/2006/main" name="Tab 1- 2012 Combination Slides - Final">
  <a:themeElements>
    <a:clrScheme name="Presentation of bad new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tion of bad new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resentation of bad new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tion of bad new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tion of bad new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tion of bad new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tion of bad new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tion of bad new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tion of bad new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6492</TotalTime>
  <Words>1609</Words>
  <Application>Microsoft Office PowerPoint</Application>
  <PresentationFormat>On-screen Show (4:3)</PresentationFormat>
  <Paragraphs>235</Paragraphs>
  <Slides>31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ＭＳ Ｐゴシック</vt:lpstr>
      <vt:lpstr>Arial</vt:lpstr>
      <vt:lpstr>Arial Narrow</vt:lpstr>
      <vt:lpstr>Calibri</vt:lpstr>
      <vt:lpstr>Times New Roman</vt:lpstr>
      <vt:lpstr>Wingdings 2</vt:lpstr>
      <vt:lpstr>Tab 1- 2012 Combination Slides - Final</vt:lpstr>
      <vt:lpstr>PowerPoint Presentation</vt:lpstr>
      <vt:lpstr>ASB Types</vt:lpstr>
      <vt:lpstr>ASB Types, cont.</vt:lpstr>
      <vt:lpstr>Starting up ASB and/or New Clubs</vt:lpstr>
      <vt:lpstr>Starting up ASB and/or New Clubs, cont.</vt:lpstr>
      <vt:lpstr>If we are Organized, are we ready for what Organized requires?</vt:lpstr>
      <vt:lpstr>Organized Student Body</vt:lpstr>
      <vt:lpstr>Student Club and Trust Accounts</vt:lpstr>
      <vt:lpstr>Student Club and Trust Accounts, cont.</vt:lpstr>
      <vt:lpstr>How Do Parent Groups Fit In?</vt:lpstr>
      <vt:lpstr>District Board Policy and Regulations</vt:lpstr>
      <vt:lpstr>Business Office:</vt:lpstr>
      <vt:lpstr>ASB Advisor(s):</vt:lpstr>
      <vt:lpstr>ASB Advisor(s):, cont.:</vt:lpstr>
      <vt:lpstr>ASB Bookkeeper:</vt:lpstr>
      <vt:lpstr>ASB Bookkeeper:, cont.</vt:lpstr>
      <vt:lpstr>Student Council:</vt:lpstr>
      <vt:lpstr>Student Council:, cont.</vt:lpstr>
      <vt:lpstr>Almost done</vt:lpstr>
      <vt:lpstr> Unallowable Fund-raisers</vt:lpstr>
      <vt:lpstr> Unallowable Fund-raisers, cont.</vt:lpstr>
      <vt:lpstr> Donations</vt:lpstr>
      <vt:lpstr> ASB Accounts are Not Pass-Through Accounts</vt:lpstr>
      <vt:lpstr>Allowable Expenses</vt:lpstr>
      <vt:lpstr>Allowable Expenses, cont.</vt:lpstr>
      <vt:lpstr>Allowable Expenses, cont.</vt:lpstr>
      <vt:lpstr>Allowable Expenses, cont.</vt:lpstr>
      <vt:lpstr>Allowable Expenses, cont.</vt:lpstr>
      <vt:lpstr>Unallowable Expenses</vt:lpstr>
      <vt:lpstr>Unallowable Expenses, cont.</vt:lpstr>
      <vt:lpstr>That's A LOT of Work!  But there is a lot more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lwishart</dc:creator>
  <cp:lastModifiedBy>Williams, Kenneth</cp:lastModifiedBy>
  <cp:revision>78</cp:revision>
  <dcterms:created xsi:type="dcterms:W3CDTF">2012-08-14T18:36:42Z</dcterms:created>
  <dcterms:modified xsi:type="dcterms:W3CDTF">2016-10-02T19:24:40Z</dcterms:modified>
</cp:coreProperties>
</file>